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0" r:id="rId3"/>
    <p:sldId id="299" r:id="rId4"/>
    <p:sldId id="298" r:id="rId5"/>
    <p:sldId id="302" r:id="rId6"/>
    <p:sldId id="259" r:id="rId7"/>
    <p:sldId id="260" r:id="rId8"/>
    <p:sldId id="264" r:id="rId9"/>
    <p:sldId id="303" r:id="rId10"/>
    <p:sldId id="271" r:id="rId11"/>
    <p:sldId id="272" r:id="rId12"/>
    <p:sldId id="304" r:id="rId13"/>
    <p:sldId id="269" r:id="rId14"/>
    <p:sldId id="277" r:id="rId15"/>
    <p:sldId id="276" r:id="rId16"/>
    <p:sldId id="301" r:id="rId17"/>
    <p:sldId id="279" r:id="rId18"/>
    <p:sldId id="285" r:id="rId19"/>
    <p:sldId id="291" r:id="rId20"/>
    <p:sldId id="280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026"/>
    <a:srgbClr val="A12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4" autoAdjust="0"/>
    <p:restoredTop sz="72545" autoAdjust="0"/>
  </p:normalViewPr>
  <p:slideViewPr>
    <p:cSldViewPr snapToGrid="0">
      <p:cViewPr varScale="1">
        <p:scale>
          <a:sx n="53" d="100"/>
          <a:sy n="53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caleOndoaASLM\AppData\Local\Microsoft\Windows\INetCache\Content.Outlook\OCOGRY03\Book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Result</a:t>
            </a:r>
            <a:r>
              <a:rPr lang="en-US" sz="1800" b="1" baseline="0" dirty="0"/>
              <a:t> return and ART initiation rate</a:t>
            </a:r>
            <a:endParaRPr lang="en-US" sz="1800" b="1" dirty="0"/>
          </a:p>
        </c:rich>
      </c:tx>
      <c:layout>
        <c:manualLayout>
          <c:xMode val="edge"/>
          <c:yMode val="edge"/>
          <c:x val="0.1707360017497812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182596880000073"/>
          <c:y val="0.19099565256958431"/>
          <c:w val="0.45170093932470168"/>
          <c:h val="0.61150116406802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POC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1666666666666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35-4514-A9A5-D9E965DD86B3}"/>
                </c:ext>
              </c:extLst>
            </c:dLbl>
            <c:dLbl>
              <c:idx val="1"/>
              <c:layout>
                <c:manualLayout>
                  <c:x val="-0.14166666666666677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35-4514-A9A5-D9E965DD8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Sheet1!$D$10:$E$10</c:f>
              <c:strCache>
                <c:ptCount val="2"/>
                <c:pt idx="0">
                  <c:v>% of results return 60 days</c:v>
                </c:pt>
                <c:pt idx="1">
                  <c:v>%of HIV+ patients starting ART</c:v>
                </c:pt>
              </c:strCache>
            </c:strRef>
          </c:cat>
          <c:val>
            <c:numRef>
              <c:f>Sheet1!$D$11:$E$11</c:f>
              <c:numCache>
                <c:formatCode>General</c:formatCode>
                <c:ptCount val="2"/>
                <c:pt idx="0">
                  <c:v>100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5-4514-A9A5-D9E965DD86B3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Centralized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677666736110512E-2"/>
                  <c:y val="5.46421998024547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311333194445646E-2"/>
                      <c:h val="8.03036222293740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35-4514-A9A5-D9E965DD86B3}"/>
                </c:ext>
              </c:extLst>
            </c:dLbl>
            <c:dLbl>
              <c:idx val="1"/>
              <c:layout>
                <c:manualLayout>
                  <c:x val="-0.1083333333333333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35-4514-A9A5-D9E965DD8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Sheet1!$D$10:$E$10</c:f>
              <c:strCache>
                <c:ptCount val="2"/>
                <c:pt idx="0">
                  <c:v>% of results return 60 days</c:v>
                </c:pt>
                <c:pt idx="1">
                  <c:v>%of HIV+ patients starting ART</c:v>
                </c:pt>
              </c:strCache>
            </c:strRef>
          </c:cat>
          <c:val>
            <c:numRef>
              <c:f>Sheet1!$D$12:$E$12</c:f>
              <c:numCache>
                <c:formatCode>General</c:formatCode>
                <c:ptCount val="2"/>
                <c:pt idx="0">
                  <c:v>41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35-4514-A9A5-D9E965DD8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87551568"/>
        <c:axId val="-687554288"/>
      </c:barChart>
      <c:catAx>
        <c:axId val="-68755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87554288"/>
        <c:crosses val="autoZero"/>
        <c:auto val="1"/>
        <c:lblAlgn val="ctr"/>
        <c:lblOffset val="100"/>
        <c:noMultiLvlLbl val="0"/>
      </c:catAx>
      <c:valAx>
        <c:axId val="-6875542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87551568"/>
        <c:crosses val="autoZero"/>
        <c:crossBetween val="between"/>
        <c:majorUnit val="50"/>
        <c:min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033579656255672E-2"/>
          <c:y val="0.75002294870009911"/>
          <c:w val="0.24234139127025212"/>
          <c:h val="0.22525199976783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9B3C8-3673-4DD8-A119-0DA1EA6088E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CD188-9B13-405B-B3DA-30009DBE1DE9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HIV</a:t>
          </a:r>
        </a:p>
      </dgm:t>
    </dgm:pt>
    <dgm:pt modelId="{40515207-583D-45FB-BDCD-7E8E458E56C2}" type="parTrans" cxnId="{1E1AA3B9-BF50-4D67-B884-DDBB40E24636}">
      <dgm:prSet/>
      <dgm:spPr/>
      <dgm:t>
        <a:bodyPr/>
        <a:lstStyle/>
        <a:p>
          <a:endParaRPr lang="en-US"/>
        </a:p>
      </dgm:t>
    </dgm:pt>
    <dgm:pt modelId="{9D21ED6F-A4E3-4C67-8696-3296037A7D1D}" type="sibTrans" cxnId="{1E1AA3B9-BF50-4D67-B884-DDBB40E24636}">
      <dgm:prSet/>
      <dgm:spPr/>
      <dgm:t>
        <a:bodyPr/>
        <a:lstStyle/>
        <a:p>
          <a:endParaRPr lang="en-US"/>
        </a:p>
      </dgm:t>
    </dgm:pt>
    <dgm:pt modelId="{42A43A20-C3C1-49FE-9C66-53513637D556}">
      <dgm:prSet phldrT="[Text]"/>
      <dgm:spPr/>
      <dgm:t>
        <a:bodyPr/>
        <a:lstStyle/>
        <a:p>
          <a:r>
            <a:rPr lang="en-US" dirty="0"/>
            <a:t>STI</a:t>
          </a:r>
        </a:p>
      </dgm:t>
    </dgm:pt>
    <dgm:pt modelId="{1F8A6A23-D9F2-480C-B1E4-D495016CCA23}" type="parTrans" cxnId="{49AE61E9-1667-4015-A3CF-7E9E0124AEC1}">
      <dgm:prSet/>
      <dgm:spPr/>
      <dgm:t>
        <a:bodyPr/>
        <a:lstStyle/>
        <a:p>
          <a:endParaRPr lang="en-US"/>
        </a:p>
      </dgm:t>
    </dgm:pt>
    <dgm:pt modelId="{B52B6C58-2FE9-401F-B551-8441A2754155}" type="sibTrans" cxnId="{49AE61E9-1667-4015-A3CF-7E9E0124AEC1}">
      <dgm:prSet/>
      <dgm:spPr/>
      <dgm:t>
        <a:bodyPr/>
        <a:lstStyle/>
        <a:p>
          <a:endParaRPr lang="en-US"/>
        </a:p>
      </dgm:t>
    </dgm:pt>
    <dgm:pt modelId="{49E5F52D-75BE-4E32-BB64-F4CF257A6219}">
      <dgm:prSet phldrT="[Text]"/>
      <dgm:spPr/>
      <dgm:t>
        <a:bodyPr/>
        <a:lstStyle/>
        <a:p>
          <a:r>
            <a:rPr lang="en-US" dirty="0"/>
            <a:t>NCD</a:t>
          </a:r>
        </a:p>
      </dgm:t>
    </dgm:pt>
    <dgm:pt modelId="{127A60AB-4580-43EF-BA90-C7ECAF842823}" type="parTrans" cxnId="{64B22377-8CB0-450C-A6C7-D47ED6E0F84A}">
      <dgm:prSet/>
      <dgm:spPr/>
      <dgm:t>
        <a:bodyPr/>
        <a:lstStyle/>
        <a:p>
          <a:endParaRPr lang="en-US"/>
        </a:p>
      </dgm:t>
    </dgm:pt>
    <dgm:pt modelId="{1E8B02DA-C8C4-4D5C-B30B-C8C8C06B05BE}" type="sibTrans" cxnId="{64B22377-8CB0-450C-A6C7-D47ED6E0F84A}">
      <dgm:prSet/>
      <dgm:spPr/>
      <dgm:t>
        <a:bodyPr/>
        <a:lstStyle/>
        <a:p>
          <a:endParaRPr lang="en-US"/>
        </a:p>
      </dgm:t>
    </dgm:pt>
    <dgm:pt modelId="{6C306276-561F-4E0C-8678-FF7487C1822B}">
      <dgm:prSet phldrT="[Text]"/>
      <dgm:spPr/>
      <dgm:t>
        <a:bodyPr/>
        <a:lstStyle/>
        <a:p>
          <a:r>
            <a:rPr lang="en-US" dirty="0"/>
            <a:t>EID</a:t>
          </a:r>
        </a:p>
      </dgm:t>
    </dgm:pt>
    <dgm:pt modelId="{6271CF59-C7EF-44E2-819A-9740D4A0397A}" type="parTrans" cxnId="{0DA3AF0B-C4D2-464D-AAEE-C81513CB48E1}">
      <dgm:prSet/>
      <dgm:spPr/>
      <dgm:t>
        <a:bodyPr/>
        <a:lstStyle/>
        <a:p>
          <a:endParaRPr lang="en-US"/>
        </a:p>
      </dgm:t>
    </dgm:pt>
    <dgm:pt modelId="{C85C3114-78FD-4AB1-8321-D22CF3230475}" type="sibTrans" cxnId="{0DA3AF0B-C4D2-464D-AAEE-C81513CB48E1}">
      <dgm:prSet/>
      <dgm:spPr/>
      <dgm:t>
        <a:bodyPr/>
        <a:lstStyle/>
        <a:p>
          <a:endParaRPr lang="en-US"/>
        </a:p>
      </dgm:t>
    </dgm:pt>
    <dgm:pt modelId="{91106973-89E5-45CB-852D-02F93CCDB888}">
      <dgm:prSet phldrT="[Text]"/>
      <dgm:spPr/>
      <dgm:t>
        <a:bodyPr/>
        <a:lstStyle/>
        <a:p>
          <a:r>
            <a:rPr lang="en-US" dirty="0"/>
            <a:t>TB, Mal,</a:t>
          </a:r>
        </a:p>
      </dgm:t>
    </dgm:pt>
    <dgm:pt modelId="{9B7F35A2-BF74-4F2D-BCAB-36AC88BA3340}" type="parTrans" cxnId="{9A0E4D73-6CBE-42B1-A0B0-5EBFBB7BEF0E}">
      <dgm:prSet/>
      <dgm:spPr/>
      <dgm:t>
        <a:bodyPr/>
        <a:lstStyle/>
        <a:p>
          <a:endParaRPr lang="en-US"/>
        </a:p>
      </dgm:t>
    </dgm:pt>
    <dgm:pt modelId="{54B1D7FF-19D8-49F3-A9BB-FC8282A8D8C9}" type="sibTrans" cxnId="{9A0E4D73-6CBE-42B1-A0B0-5EBFBB7BEF0E}">
      <dgm:prSet/>
      <dgm:spPr/>
      <dgm:t>
        <a:bodyPr/>
        <a:lstStyle/>
        <a:p>
          <a:endParaRPr lang="en-US"/>
        </a:p>
      </dgm:t>
    </dgm:pt>
    <dgm:pt modelId="{C08D84E4-2771-48C5-A38D-26B25EC3C125}" type="pres">
      <dgm:prSet presAssocID="{C019B3C8-3673-4DD8-A119-0DA1EA6088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086D0-7BBE-4E6F-8565-B742A8CBC699}" type="pres">
      <dgm:prSet presAssocID="{371CD188-9B13-405B-B3DA-30009DBE1DE9}" presName="node" presStyleLbl="node1" presStyleIdx="0" presStyleCnt="5" custRadScaleRad="100482" custRadScaleInc="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E4399-3FBC-4063-9B3B-BDDF2D2B02A4}" type="pres">
      <dgm:prSet presAssocID="{9D21ED6F-A4E3-4C67-8696-3296037A7D1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DB50A32-4B66-4CE5-8C09-E4DF689CDE01}" type="pres">
      <dgm:prSet presAssocID="{9D21ED6F-A4E3-4C67-8696-3296037A7D1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18D6BF4-CE11-4C6D-AA1B-7124E49F1E62}" type="pres">
      <dgm:prSet presAssocID="{42A43A20-C3C1-49FE-9C66-53513637D5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808E7-039B-4F54-87BC-46F62571DC99}" type="pres">
      <dgm:prSet presAssocID="{B52B6C58-2FE9-401F-B551-8441A275415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9D45CA6-5E09-45D3-86DC-041164FAC259}" type="pres">
      <dgm:prSet presAssocID="{B52B6C58-2FE9-401F-B551-8441A275415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DEA0FD6-0D62-4C0C-85C8-3DD9E34419AA}" type="pres">
      <dgm:prSet presAssocID="{49E5F52D-75BE-4E32-BB64-F4CF257A62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B83BE-128E-4E61-A5F1-CB0F97843BFA}" type="pres">
      <dgm:prSet presAssocID="{1E8B02DA-C8C4-4D5C-B30B-C8C8C06B05B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5719BE6-2783-48D7-B250-AC4903E7D9D3}" type="pres">
      <dgm:prSet presAssocID="{1E8B02DA-C8C4-4D5C-B30B-C8C8C06B05B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8C64A68-8F21-435F-81F7-ACC6DD4DF6CA}" type="pres">
      <dgm:prSet presAssocID="{6C306276-561F-4E0C-8678-FF7487C182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32E56-C3F7-4238-95BC-EB21663BE9AC}" type="pres">
      <dgm:prSet presAssocID="{C85C3114-78FD-4AB1-8321-D22CF323047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A45082-D801-4FA2-9A50-342DE0637600}" type="pres">
      <dgm:prSet presAssocID="{C85C3114-78FD-4AB1-8321-D22CF323047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11A4FA1-9B5F-4842-A468-AC458E2301A3}" type="pres">
      <dgm:prSet presAssocID="{91106973-89E5-45CB-852D-02F93CCDB8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55E4C-A411-498A-8B52-652737D85A9B}" type="pres">
      <dgm:prSet presAssocID="{54B1D7FF-19D8-49F3-A9BB-FC8282A8D8C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2BD1C55-1D94-4202-8B32-E5763778596A}" type="pres">
      <dgm:prSet presAssocID="{54B1D7FF-19D8-49F3-A9BB-FC8282A8D8C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E946A69-CEF9-4A83-BD2D-9128EF6127FF}" type="presOf" srcId="{54B1D7FF-19D8-49F3-A9BB-FC8282A8D8C9}" destId="{F2BD1C55-1D94-4202-8B32-E5763778596A}" srcOrd="1" destOrd="0" presId="urn:microsoft.com/office/officeart/2005/8/layout/cycle2"/>
    <dgm:cxn modelId="{B62FC9A6-EE79-455B-9FBC-0FB1CFE00CE1}" type="presOf" srcId="{1E8B02DA-C8C4-4D5C-B30B-C8C8C06B05BE}" destId="{A5719BE6-2783-48D7-B250-AC4903E7D9D3}" srcOrd="1" destOrd="0" presId="urn:microsoft.com/office/officeart/2005/8/layout/cycle2"/>
    <dgm:cxn modelId="{38DD2DAD-2B84-4CFE-AFA1-FC8A559750DF}" type="presOf" srcId="{6C306276-561F-4E0C-8678-FF7487C1822B}" destId="{58C64A68-8F21-435F-81F7-ACC6DD4DF6CA}" srcOrd="0" destOrd="0" presId="urn:microsoft.com/office/officeart/2005/8/layout/cycle2"/>
    <dgm:cxn modelId="{EF9EF810-BC87-4894-B373-033F21379B11}" type="presOf" srcId="{1E8B02DA-C8C4-4D5C-B30B-C8C8C06B05BE}" destId="{91BB83BE-128E-4E61-A5F1-CB0F97843BFA}" srcOrd="0" destOrd="0" presId="urn:microsoft.com/office/officeart/2005/8/layout/cycle2"/>
    <dgm:cxn modelId="{64B22377-8CB0-450C-A6C7-D47ED6E0F84A}" srcId="{C019B3C8-3673-4DD8-A119-0DA1EA6088E3}" destId="{49E5F52D-75BE-4E32-BB64-F4CF257A6219}" srcOrd="2" destOrd="0" parTransId="{127A60AB-4580-43EF-BA90-C7ECAF842823}" sibTransId="{1E8B02DA-C8C4-4D5C-B30B-C8C8C06B05BE}"/>
    <dgm:cxn modelId="{2B42FFA5-3316-4C3A-8E6F-E7239A752B0D}" type="presOf" srcId="{B52B6C58-2FE9-401F-B551-8441A2754155}" destId="{D9D45CA6-5E09-45D3-86DC-041164FAC259}" srcOrd="1" destOrd="0" presId="urn:microsoft.com/office/officeart/2005/8/layout/cycle2"/>
    <dgm:cxn modelId="{A17FC468-B8B2-4734-9E16-FEEF6278D126}" type="presOf" srcId="{91106973-89E5-45CB-852D-02F93CCDB888}" destId="{111A4FA1-9B5F-4842-A468-AC458E2301A3}" srcOrd="0" destOrd="0" presId="urn:microsoft.com/office/officeart/2005/8/layout/cycle2"/>
    <dgm:cxn modelId="{A16F0506-22A2-4400-87BF-5F9437F9092E}" type="presOf" srcId="{B52B6C58-2FE9-401F-B551-8441A2754155}" destId="{F6F808E7-039B-4F54-87BC-46F62571DC99}" srcOrd="0" destOrd="0" presId="urn:microsoft.com/office/officeart/2005/8/layout/cycle2"/>
    <dgm:cxn modelId="{3BBA0B3F-E36C-429C-8863-5D817A2F0729}" type="presOf" srcId="{9D21ED6F-A4E3-4C67-8696-3296037A7D1D}" destId="{2E5E4399-3FBC-4063-9B3B-BDDF2D2B02A4}" srcOrd="0" destOrd="0" presId="urn:microsoft.com/office/officeart/2005/8/layout/cycle2"/>
    <dgm:cxn modelId="{BB1392B6-8125-4654-972E-7CFCED58FDD6}" type="presOf" srcId="{C85C3114-78FD-4AB1-8321-D22CF3230475}" destId="{23232E56-C3F7-4238-95BC-EB21663BE9AC}" srcOrd="0" destOrd="0" presId="urn:microsoft.com/office/officeart/2005/8/layout/cycle2"/>
    <dgm:cxn modelId="{20CE5BEC-2EA9-4C99-862E-EB4957B6A6BD}" type="presOf" srcId="{C85C3114-78FD-4AB1-8321-D22CF3230475}" destId="{F3A45082-D801-4FA2-9A50-342DE0637600}" srcOrd="1" destOrd="0" presId="urn:microsoft.com/office/officeart/2005/8/layout/cycle2"/>
    <dgm:cxn modelId="{49AE61E9-1667-4015-A3CF-7E9E0124AEC1}" srcId="{C019B3C8-3673-4DD8-A119-0DA1EA6088E3}" destId="{42A43A20-C3C1-49FE-9C66-53513637D556}" srcOrd="1" destOrd="0" parTransId="{1F8A6A23-D9F2-480C-B1E4-D495016CCA23}" sibTransId="{B52B6C58-2FE9-401F-B551-8441A2754155}"/>
    <dgm:cxn modelId="{1E1AA3B9-BF50-4D67-B884-DDBB40E24636}" srcId="{C019B3C8-3673-4DD8-A119-0DA1EA6088E3}" destId="{371CD188-9B13-405B-B3DA-30009DBE1DE9}" srcOrd="0" destOrd="0" parTransId="{40515207-583D-45FB-BDCD-7E8E458E56C2}" sibTransId="{9D21ED6F-A4E3-4C67-8696-3296037A7D1D}"/>
    <dgm:cxn modelId="{D069C6F6-5BB6-4FBE-A972-97587F32DDE8}" type="presOf" srcId="{54B1D7FF-19D8-49F3-A9BB-FC8282A8D8C9}" destId="{5D655E4C-A411-498A-8B52-652737D85A9B}" srcOrd="0" destOrd="0" presId="urn:microsoft.com/office/officeart/2005/8/layout/cycle2"/>
    <dgm:cxn modelId="{FE875DF7-9BCE-4661-AC98-334D5E438AC6}" type="presOf" srcId="{9D21ED6F-A4E3-4C67-8696-3296037A7D1D}" destId="{0DB50A32-4B66-4CE5-8C09-E4DF689CDE01}" srcOrd="1" destOrd="0" presId="urn:microsoft.com/office/officeart/2005/8/layout/cycle2"/>
    <dgm:cxn modelId="{9A0E4D73-6CBE-42B1-A0B0-5EBFBB7BEF0E}" srcId="{C019B3C8-3673-4DD8-A119-0DA1EA6088E3}" destId="{91106973-89E5-45CB-852D-02F93CCDB888}" srcOrd="4" destOrd="0" parTransId="{9B7F35A2-BF74-4F2D-BCAB-36AC88BA3340}" sibTransId="{54B1D7FF-19D8-49F3-A9BB-FC8282A8D8C9}"/>
    <dgm:cxn modelId="{0DA3AF0B-C4D2-464D-AAEE-C81513CB48E1}" srcId="{C019B3C8-3673-4DD8-A119-0DA1EA6088E3}" destId="{6C306276-561F-4E0C-8678-FF7487C1822B}" srcOrd="3" destOrd="0" parTransId="{6271CF59-C7EF-44E2-819A-9740D4A0397A}" sibTransId="{C85C3114-78FD-4AB1-8321-D22CF3230475}"/>
    <dgm:cxn modelId="{1C562F8F-B61D-4285-94DF-AE029AC4087A}" type="presOf" srcId="{C019B3C8-3673-4DD8-A119-0DA1EA6088E3}" destId="{C08D84E4-2771-48C5-A38D-26B25EC3C125}" srcOrd="0" destOrd="0" presId="urn:microsoft.com/office/officeart/2005/8/layout/cycle2"/>
    <dgm:cxn modelId="{4A5488E0-94A3-43E4-99BE-A731A53A6E8C}" type="presOf" srcId="{371CD188-9B13-405B-B3DA-30009DBE1DE9}" destId="{840086D0-7BBE-4E6F-8565-B742A8CBC699}" srcOrd="0" destOrd="0" presId="urn:microsoft.com/office/officeart/2005/8/layout/cycle2"/>
    <dgm:cxn modelId="{B0AFD3E1-0197-4D15-9EBE-6A61AFFDAFCA}" type="presOf" srcId="{49E5F52D-75BE-4E32-BB64-F4CF257A6219}" destId="{3DEA0FD6-0D62-4C0C-85C8-3DD9E34419AA}" srcOrd="0" destOrd="0" presId="urn:microsoft.com/office/officeart/2005/8/layout/cycle2"/>
    <dgm:cxn modelId="{5E6C9C9E-C9CE-4FD1-B2CE-1E3E717DDB2E}" type="presOf" srcId="{42A43A20-C3C1-49FE-9C66-53513637D556}" destId="{D18D6BF4-CE11-4C6D-AA1B-7124E49F1E62}" srcOrd="0" destOrd="0" presId="urn:microsoft.com/office/officeart/2005/8/layout/cycle2"/>
    <dgm:cxn modelId="{D72B8D60-FFE1-4319-BC3E-F271865E1895}" type="presParOf" srcId="{C08D84E4-2771-48C5-A38D-26B25EC3C125}" destId="{840086D0-7BBE-4E6F-8565-B742A8CBC699}" srcOrd="0" destOrd="0" presId="urn:microsoft.com/office/officeart/2005/8/layout/cycle2"/>
    <dgm:cxn modelId="{B159F7FA-8E68-4E8F-8984-44847BCC7EAF}" type="presParOf" srcId="{C08D84E4-2771-48C5-A38D-26B25EC3C125}" destId="{2E5E4399-3FBC-4063-9B3B-BDDF2D2B02A4}" srcOrd="1" destOrd="0" presId="urn:microsoft.com/office/officeart/2005/8/layout/cycle2"/>
    <dgm:cxn modelId="{9E5DB294-8CFE-449C-89E3-58628FFA056E}" type="presParOf" srcId="{2E5E4399-3FBC-4063-9B3B-BDDF2D2B02A4}" destId="{0DB50A32-4B66-4CE5-8C09-E4DF689CDE01}" srcOrd="0" destOrd="0" presId="urn:microsoft.com/office/officeart/2005/8/layout/cycle2"/>
    <dgm:cxn modelId="{0A44777F-B01D-4344-929D-797D5A7541C9}" type="presParOf" srcId="{C08D84E4-2771-48C5-A38D-26B25EC3C125}" destId="{D18D6BF4-CE11-4C6D-AA1B-7124E49F1E62}" srcOrd="2" destOrd="0" presId="urn:microsoft.com/office/officeart/2005/8/layout/cycle2"/>
    <dgm:cxn modelId="{2F732D0C-5518-407D-94A6-2878E0606143}" type="presParOf" srcId="{C08D84E4-2771-48C5-A38D-26B25EC3C125}" destId="{F6F808E7-039B-4F54-87BC-46F62571DC99}" srcOrd="3" destOrd="0" presId="urn:microsoft.com/office/officeart/2005/8/layout/cycle2"/>
    <dgm:cxn modelId="{ED6A120A-5E7E-4BE6-BF81-1086BD7F0691}" type="presParOf" srcId="{F6F808E7-039B-4F54-87BC-46F62571DC99}" destId="{D9D45CA6-5E09-45D3-86DC-041164FAC259}" srcOrd="0" destOrd="0" presId="urn:microsoft.com/office/officeart/2005/8/layout/cycle2"/>
    <dgm:cxn modelId="{8A34CAE3-8140-4BCA-84C9-7A9E660399F7}" type="presParOf" srcId="{C08D84E4-2771-48C5-A38D-26B25EC3C125}" destId="{3DEA0FD6-0D62-4C0C-85C8-3DD9E34419AA}" srcOrd="4" destOrd="0" presId="urn:microsoft.com/office/officeart/2005/8/layout/cycle2"/>
    <dgm:cxn modelId="{CBA07908-128F-4B94-BDDC-206CD26A7985}" type="presParOf" srcId="{C08D84E4-2771-48C5-A38D-26B25EC3C125}" destId="{91BB83BE-128E-4E61-A5F1-CB0F97843BFA}" srcOrd="5" destOrd="0" presId="urn:microsoft.com/office/officeart/2005/8/layout/cycle2"/>
    <dgm:cxn modelId="{7BCD6BA3-7A51-43A4-AE10-2B3FE5583388}" type="presParOf" srcId="{91BB83BE-128E-4E61-A5F1-CB0F97843BFA}" destId="{A5719BE6-2783-48D7-B250-AC4903E7D9D3}" srcOrd="0" destOrd="0" presId="urn:microsoft.com/office/officeart/2005/8/layout/cycle2"/>
    <dgm:cxn modelId="{4C0CF42C-5F15-48E2-9F10-26FD9ABADCEE}" type="presParOf" srcId="{C08D84E4-2771-48C5-A38D-26B25EC3C125}" destId="{58C64A68-8F21-435F-81F7-ACC6DD4DF6CA}" srcOrd="6" destOrd="0" presId="urn:microsoft.com/office/officeart/2005/8/layout/cycle2"/>
    <dgm:cxn modelId="{1D7E671D-FF8E-4ACD-95AA-55893DC28EDD}" type="presParOf" srcId="{C08D84E4-2771-48C5-A38D-26B25EC3C125}" destId="{23232E56-C3F7-4238-95BC-EB21663BE9AC}" srcOrd="7" destOrd="0" presId="urn:microsoft.com/office/officeart/2005/8/layout/cycle2"/>
    <dgm:cxn modelId="{4348B4CB-34D7-4496-8679-25FFB5639DAD}" type="presParOf" srcId="{23232E56-C3F7-4238-95BC-EB21663BE9AC}" destId="{F3A45082-D801-4FA2-9A50-342DE0637600}" srcOrd="0" destOrd="0" presId="urn:microsoft.com/office/officeart/2005/8/layout/cycle2"/>
    <dgm:cxn modelId="{68F96422-B301-432D-B9AB-1CC18F27DA27}" type="presParOf" srcId="{C08D84E4-2771-48C5-A38D-26B25EC3C125}" destId="{111A4FA1-9B5F-4842-A468-AC458E2301A3}" srcOrd="8" destOrd="0" presId="urn:microsoft.com/office/officeart/2005/8/layout/cycle2"/>
    <dgm:cxn modelId="{D6E539C9-F8C1-4CEB-8A5E-B93C96DD7A5B}" type="presParOf" srcId="{C08D84E4-2771-48C5-A38D-26B25EC3C125}" destId="{5D655E4C-A411-498A-8B52-652737D85A9B}" srcOrd="9" destOrd="0" presId="urn:microsoft.com/office/officeart/2005/8/layout/cycle2"/>
    <dgm:cxn modelId="{A7B6B58E-DF29-492E-8DDF-3D72022395C1}" type="presParOf" srcId="{5D655E4C-A411-498A-8B52-652737D85A9B}" destId="{F2BD1C55-1D94-4202-8B32-E5763778596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086D0-7BBE-4E6F-8565-B742A8CBC699}">
      <dsp:nvSpPr>
        <dsp:cNvPr id="0" name=""/>
        <dsp:cNvSpPr/>
      </dsp:nvSpPr>
      <dsp:spPr>
        <a:xfrm>
          <a:off x="1945979" y="0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rgbClr val="C00000"/>
              </a:solidFill>
            </a:rPr>
            <a:t>HIV</a:t>
          </a:r>
        </a:p>
      </dsp:txBody>
      <dsp:txXfrm>
        <a:off x="2103970" y="157991"/>
        <a:ext cx="762848" cy="762848"/>
      </dsp:txXfrm>
    </dsp:sp>
    <dsp:sp modelId="{2E5E4399-3FBC-4063-9B3B-BDDF2D2B02A4}">
      <dsp:nvSpPr>
        <dsp:cNvPr id="0" name=""/>
        <dsp:cNvSpPr/>
      </dsp:nvSpPr>
      <dsp:spPr>
        <a:xfrm rot="2165083">
          <a:off x="2989874" y="829320"/>
          <a:ext cx="286198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98110" y="876856"/>
        <a:ext cx="200339" cy="218463"/>
      </dsp:txXfrm>
    </dsp:sp>
    <dsp:sp modelId="{D18D6BF4-CE11-4C6D-AA1B-7124E49F1E62}">
      <dsp:nvSpPr>
        <dsp:cNvPr id="0" name=""/>
        <dsp:cNvSpPr/>
      </dsp:nvSpPr>
      <dsp:spPr>
        <a:xfrm>
          <a:off x="3254229" y="953457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STI</a:t>
          </a:r>
        </a:p>
      </dsp:txBody>
      <dsp:txXfrm>
        <a:off x="3412220" y="1111448"/>
        <a:ext cx="762848" cy="762848"/>
      </dsp:txXfrm>
    </dsp:sp>
    <dsp:sp modelId="{F6F808E7-039B-4F54-87BC-46F62571DC99}">
      <dsp:nvSpPr>
        <dsp:cNvPr id="0" name=""/>
        <dsp:cNvSpPr/>
      </dsp:nvSpPr>
      <dsp:spPr>
        <a:xfrm rot="6480000">
          <a:off x="3402175" y="2073749"/>
          <a:ext cx="287157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458559" y="2105605"/>
        <a:ext cx="201010" cy="218463"/>
      </dsp:txXfrm>
    </dsp:sp>
    <dsp:sp modelId="{3DEA0FD6-0D62-4C0C-85C8-3DD9E34419AA}">
      <dsp:nvSpPr>
        <dsp:cNvPr id="0" name=""/>
        <dsp:cNvSpPr/>
      </dsp:nvSpPr>
      <dsp:spPr>
        <a:xfrm>
          <a:off x="2753425" y="2494774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NCD</a:t>
          </a:r>
        </a:p>
      </dsp:txBody>
      <dsp:txXfrm>
        <a:off x="2911416" y="2652765"/>
        <a:ext cx="762848" cy="762848"/>
      </dsp:txXfrm>
    </dsp:sp>
    <dsp:sp modelId="{91BB83BE-128E-4E61-A5F1-CB0F97843BFA}">
      <dsp:nvSpPr>
        <dsp:cNvPr id="0" name=""/>
        <dsp:cNvSpPr/>
      </dsp:nvSpPr>
      <dsp:spPr>
        <a:xfrm rot="10800000">
          <a:off x="2347070" y="2852137"/>
          <a:ext cx="287157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33217" y="2924958"/>
        <a:ext cx="201010" cy="218463"/>
      </dsp:txXfrm>
    </dsp:sp>
    <dsp:sp modelId="{58C64A68-8F21-435F-81F7-ACC6DD4DF6CA}">
      <dsp:nvSpPr>
        <dsp:cNvPr id="0" name=""/>
        <dsp:cNvSpPr/>
      </dsp:nvSpPr>
      <dsp:spPr>
        <a:xfrm>
          <a:off x="1132788" y="2494774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EID</a:t>
          </a:r>
        </a:p>
      </dsp:txBody>
      <dsp:txXfrm>
        <a:off x="1290779" y="2652765"/>
        <a:ext cx="762848" cy="762848"/>
      </dsp:txXfrm>
    </dsp:sp>
    <dsp:sp modelId="{23232E56-C3F7-4238-95BC-EB21663BE9AC}">
      <dsp:nvSpPr>
        <dsp:cNvPr id="0" name=""/>
        <dsp:cNvSpPr/>
      </dsp:nvSpPr>
      <dsp:spPr>
        <a:xfrm rot="15120000">
          <a:off x="1280734" y="2089208"/>
          <a:ext cx="287157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337118" y="2202994"/>
        <a:ext cx="201010" cy="218463"/>
      </dsp:txXfrm>
    </dsp:sp>
    <dsp:sp modelId="{111A4FA1-9B5F-4842-A468-AC458E2301A3}">
      <dsp:nvSpPr>
        <dsp:cNvPr id="0" name=""/>
        <dsp:cNvSpPr/>
      </dsp:nvSpPr>
      <dsp:spPr>
        <a:xfrm>
          <a:off x="631984" y="953457"/>
          <a:ext cx="1078830" cy="107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TB, Mal,</a:t>
          </a:r>
        </a:p>
      </dsp:txBody>
      <dsp:txXfrm>
        <a:off x="789975" y="1111448"/>
        <a:ext cx="762848" cy="762848"/>
      </dsp:txXfrm>
    </dsp:sp>
    <dsp:sp modelId="{5D655E4C-A411-498A-8B52-652737D85A9B}">
      <dsp:nvSpPr>
        <dsp:cNvPr id="0" name=""/>
        <dsp:cNvSpPr/>
      </dsp:nvSpPr>
      <dsp:spPr>
        <a:xfrm rot="19442082">
          <a:off x="1677454" y="838889"/>
          <a:ext cx="288660" cy="36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85708" y="937139"/>
        <a:ext cx="202062" cy="218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0.31563</cdr:x>
      <cdr:y>0.91776</cdr:y>
    </cdr:from>
    <cdr:to>
      <cdr:x>0.75489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0756" y="3289321"/>
          <a:ext cx="2241703" cy="294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Mwenda et al, CID 2018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5823-6E8B-384B-A698-F3CC4F361FB1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D607-3B72-EA44-9BA8-89566D6CB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5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8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057F-A8F4-47FF-AEE0-132A96732608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443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5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Added the publication images from slide 9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7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8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1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77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2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1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7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B057F-A8F4-47FF-AEE0-132A96732608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501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D607-3B72-EA44-9BA8-89566D6CB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1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3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6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0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8777D-58BB-4BEB-B27E-553E8665D5B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5D89-79AB-4F88-BDC5-3AF1DBFF8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png"/><Relationship Id="rId4" Type="http://schemas.openxmlformats.org/officeDocument/2006/relationships/image" Target="../media/image23.tiff"/><Relationship Id="rId9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png"/><Relationship Id="rId4" Type="http://schemas.openxmlformats.org/officeDocument/2006/relationships/diagramData" Target="../diagrams/data1.xml"/><Relationship Id="rId9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313617"/>
            <a:ext cx="12192000" cy="1797230"/>
            <a:chOff x="0" y="1492726"/>
            <a:chExt cx="12192000" cy="1797230"/>
          </a:xfrm>
        </p:grpSpPr>
        <p:sp>
          <p:nvSpPr>
            <p:cNvPr id="5" name="Rectangle 4"/>
            <p:cNvSpPr/>
            <p:nvPr/>
          </p:nvSpPr>
          <p:spPr>
            <a:xfrm>
              <a:off x="0" y="1492726"/>
              <a:ext cx="12192000" cy="1797230"/>
            </a:xfrm>
            <a:prstGeom prst="rect">
              <a:avLst/>
            </a:prstGeom>
            <a:solidFill>
              <a:srgbClr val="C0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92726"/>
              <a:ext cx="4822623" cy="179723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61815" y="2206675"/>
              <a:ext cx="689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ADVANCING THE LABORATORY PROFESSION AND NETWORKS IN AFRICA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43958" y="3408104"/>
            <a:ext cx="9172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Strengthening Laboratory Systems for HIV Differentiated S</a:t>
            </a:r>
            <a:r>
              <a:rPr lang="en-US" sz="3600" dirty="0" smtClean="0"/>
              <a:t>ervice Delivery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723588" y="5119942"/>
            <a:ext cx="521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Anafi Mataka</a:t>
            </a:r>
          </a:p>
          <a:p>
            <a:pPr algn="ctr"/>
            <a:r>
              <a:rPr lang="en-US" dirty="0" smtClean="0"/>
              <a:t>African Society for Laboratory Medicine</a:t>
            </a:r>
          </a:p>
          <a:p>
            <a:pPr algn="ctr"/>
            <a:r>
              <a:rPr lang="en-US" dirty="0" smtClean="0"/>
              <a:t>AIDS 2018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601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1629" y="118513"/>
            <a:ext cx="9528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Improving VL test results utilization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327" y="1424914"/>
            <a:ext cx="4641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Approximately </a:t>
            </a:r>
            <a:r>
              <a:rPr lang="en-US" sz="2000" b="1" dirty="0"/>
              <a:t>50% of CD4 tests and EID tests</a:t>
            </a:r>
            <a:r>
              <a:rPr lang="en-US" sz="2000" dirty="0"/>
              <a:t> performed in SSA were never used [Peter </a:t>
            </a:r>
            <a:r>
              <a:rPr lang="en-US" sz="2000" i="1" dirty="0"/>
              <a:t>et al. </a:t>
            </a:r>
            <a:r>
              <a:rPr lang="en-US" sz="2000" dirty="0"/>
              <a:t>JIAS 2017]</a:t>
            </a:r>
          </a:p>
          <a:p>
            <a:endParaRPr lang="en-US" sz="2000" dirty="0"/>
          </a:p>
          <a:p>
            <a:r>
              <a:rPr lang="en-US" sz="2000" dirty="0">
                <a:sym typeface="Wingdings"/>
              </a:rPr>
              <a:t>Early warning signs for VL utilization: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/>
              </a:rPr>
              <a:t>In a national review from Kenya: only </a:t>
            </a:r>
            <a:r>
              <a:rPr lang="en-US" sz="2000" b="1" dirty="0">
                <a:sym typeface="Wingdings"/>
              </a:rPr>
              <a:t>4.1% of patients </a:t>
            </a:r>
            <a:r>
              <a:rPr lang="en-US" sz="2000" dirty="0">
                <a:sym typeface="Wingdings"/>
              </a:rPr>
              <a:t>with unsuppressed VL (UVL) had a repeat VL test; only </a:t>
            </a:r>
            <a:r>
              <a:rPr lang="en-US" sz="2000" b="1" dirty="0">
                <a:sym typeface="Wingdings"/>
              </a:rPr>
              <a:t>1.6% </a:t>
            </a:r>
            <a:r>
              <a:rPr lang="en-US" sz="2000" dirty="0">
                <a:sym typeface="Wingdings"/>
              </a:rPr>
              <a:t>of these occurred within 4 months [</a:t>
            </a:r>
            <a:r>
              <a:rPr lang="en-US" sz="2000" dirty="0" err="1">
                <a:sym typeface="Wingdings"/>
              </a:rPr>
              <a:t>Mwau</a:t>
            </a:r>
            <a:r>
              <a:rPr lang="en-US" sz="2000" dirty="0">
                <a:sym typeface="Wingdings"/>
              </a:rPr>
              <a:t> </a:t>
            </a:r>
            <a:r>
              <a:rPr lang="en-US" sz="2000" i="1" dirty="0">
                <a:sym typeface="Wingdings"/>
              </a:rPr>
              <a:t>et al. </a:t>
            </a:r>
            <a:r>
              <a:rPr lang="en-US" sz="2000" dirty="0" err="1">
                <a:sym typeface="Wingdings"/>
              </a:rPr>
              <a:t>PLoS</a:t>
            </a:r>
            <a:r>
              <a:rPr lang="en-US" sz="2000" dirty="0">
                <a:sym typeface="Wingdings"/>
              </a:rPr>
              <a:t> One 2017]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/>
              </a:rPr>
              <a:t>In a retrospective cohort study in Mozambique, </a:t>
            </a:r>
            <a:r>
              <a:rPr lang="en-US" sz="2000" b="1" dirty="0">
                <a:sym typeface="Wingdings"/>
              </a:rPr>
              <a:t>35% of patients </a:t>
            </a:r>
            <a:r>
              <a:rPr lang="en-US" sz="2000" dirty="0">
                <a:sym typeface="Wingdings"/>
              </a:rPr>
              <a:t>with UVL had a repeat VL test [</a:t>
            </a:r>
            <a:r>
              <a:rPr lang="en-US" sz="2000" dirty="0" err="1">
                <a:sym typeface="Wingdings"/>
              </a:rPr>
              <a:t>Swannet</a:t>
            </a:r>
            <a:r>
              <a:rPr lang="en-US" sz="2000" dirty="0">
                <a:sym typeface="Wingdings"/>
              </a:rPr>
              <a:t> </a:t>
            </a:r>
            <a:r>
              <a:rPr lang="en-US" sz="2000" i="1" dirty="0">
                <a:sym typeface="Wingdings"/>
              </a:rPr>
              <a:t>et al</a:t>
            </a:r>
            <a:r>
              <a:rPr lang="en-US" sz="2000" dirty="0">
                <a:sym typeface="Wingdings"/>
              </a:rPr>
              <a:t>. </a:t>
            </a:r>
            <a:r>
              <a:rPr lang="en-US" sz="2000" dirty="0" err="1">
                <a:sym typeface="Wingdings"/>
              </a:rPr>
              <a:t>Int</a:t>
            </a:r>
            <a:r>
              <a:rPr lang="en-US" sz="2000" dirty="0">
                <a:sym typeface="Wingdings"/>
              </a:rPr>
              <a:t> Health 2017]</a:t>
            </a:r>
          </a:p>
          <a:p>
            <a:pPr lvl="1"/>
            <a:endParaRPr lang="en-US" sz="2000" dirty="0"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44" t="7679" r="3791"/>
          <a:stretch/>
        </p:blipFill>
        <p:spPr>
          <a:xfrm>
            <a:off x="5137792" y="2081249"/>
            <a:ext cx="7054208" cy="4240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0026" y="613389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Lara </a:t>
            </a:r>
            <a:r>
              <a:rPr lang="en-US" dirty="0" err="1"/>
              <a:t>Vojnov</a:t>
            </a:r>
            <a:r>
              <a:rPr lang="en-US" dirty="0"/>
              <a:t> WHO. Regional Viral load meeting October 2017</a:t>
            </a:r>
          </a:p>
        </p:txBody>
      </p:sp>
    </p:spTree>
    <p:extLst>
      <p:ext uri="{BB962C8B-B14F-4D97-AF65-F5344CB8AC3E}">
        <p14:creationId xmlns:p14="http://schemas.microsoft.com/office/powerpoint/2010/main" val="21653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74962" y="1118549"/>
            <a:ext cx="5375703" cy="56107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Identifying unsuppressed Viral Load (UVL)</a:t>
            </a:r>
          </a:p>
          <a:p>
            <a:pPr lvl="1"/>
            <a:r>
              <a:rPr lang="en-US" sz="2000" dirty="0"/>
              <a:t>Systematically connecting results to patients – getting data into a chart or register</a:t>
            </a:r>
          </a:p>
          <a:p>
            <a:pPr lvl="1"/>
            <a:r>
              <a:rPr lang="en-US" sz="2000" dirty="0"/>
              <a:t>Flagging as an emergency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Acting on the results</a:t>
            </a:r>
          </a:p>
          <a:p>
            <a:pPr lvl="1"/>
            <a:r>
              <a:rPr lang="en-US" sz="2000" dirty="0"/>
              <a:t>Identifying a responsible individual</a:t>
            </a:r>
          </a:p>
          <a:p>
            <a:pPr lvl="1"/>
            <a:r>
              <a:rPr lang="en-US" sz="2000" dirty="0"/>
              <a:t>Incentivizing urgent action</a:t>
            </a:r>
          </a:p>
          <a:p>
            <a:pPr lvl="1"/>
            <a:r>
              <a:rPr lang="en-US" sz="2000" dirty="0"/>
              <a:t>Contacting/recalling patients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Supporting patient engagement</a:t>
            </a:r>
          </a:p>
          <a:p>
            <a:pPr lvl="1"/>
            <a:r>
              <a:rPr lang="en-US" sz="2000" dirty="0"/>
              <a:t>Counseling</a:t>
            </a:r>
          </a:p>
          <a:p>
            <a:pPr lvl="1"/>
            <a:r>
              <a:rPr lang="en-US" sz="2000" dirty="0"/>
              <a:t>Transportation support</a:t>
            </a:r>
          </a:p>
          <a:p>
            <a:pPr lvl="1"/>
            <a:r>
              <a:rPr lang="en-US" sz="2000" dirty="0"/>
              <a:t>Demand </a:t>
            </a:r>
            <a:r>
              <a:rPr lang="en-US" sz="2000" dirty="0" smtClean="0"/>
              <a:t>creation</a:t>
            </a:r>
          </a:p>
          <a:p>
            <a:pPr lvl="1"/>
            <a:r>
              <a:rPr lang="en-US" sz="2000" dirty="0" smtClean="0"/>
              <a:t>Supporting </a:t>
            </a:r>
            <a:r>
              <a:rPr lang="en-US" sz="2000" dirty="0"/>
              <a:t>patient engagement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-223389"/>
            <a:ext cx="12192000" cy="1175303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47465" y="-125304"/>
            <a:ext cx="6347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What are the barriers to VL utilization?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179508" y="2280786"/>
            <a:ext cx="4395536" cy="4952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VL focal persons / champions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UVL management standard operating protocols (SOPs)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Immediate (daily) review of VL results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UVL registers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Stickers on charts / color-coded files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Standardized EAC strategies and tools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Case managers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8813" y="125818"/>
            <a:ext cx="533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What works?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850665" y="951914"/>
            <a:ext cx="0" cy="5461452"/>
          </a:xfrm>
          <a:prstGeom prst="line">
            <a:avLst/>
          </a:prstGeom>
          <a:ln w="508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79507" y="1118549"/>
            <a:ext cx="467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Experience from Quality Improvement interventions in Kenya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C6BCA-7325-3247-B1A7-F2A3CF1A2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17" y="5980968"/>
            <a:ext cx="1861227" cy="623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64C7B0-AB88-334B-9043-20D53541F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015" y="5879350"/>
            <a:ext cx="1116665" cy="849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E05D52-D317-584C-A46A-FC7183BBA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793" y="5980968"/>
            <a:ext cx="1169061" cy="685699"/>
          </a:xfrm>
          <a:prstGeom prst="rect">
            <a:avLst/>
          </a:prstGeom>
        </p:spPr>
      </p:pic>
      <p:pic>
        <p:nvPicPr>
          <p:cNvPr id="13" name="Picture 12" descr="Siaya Couty Court of Arms">
            <a:extLst>
              <a:ext uri="{FF2B5EF4-FFF2-40B4-BE49-F238E27FC236}">
                <a16:creationId xmlns:a16="http://schemas.microsoft.com/office/drawing/2014/main" id="{636A8658-E63C-8C41-A4DA-C4AB77B362A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2" b="26331"/>
          <a:stretch>
            <a:fillRect/>
          </a:stretch>
        </p:blipFill>
        <p:spPr bwMode="auto">
          <a:xfrm>
            <a:off x="8574854" y="5980968"/>
            <a:ext cx="1179013" cy="646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6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23389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9140" y="-11444"/>
            <a:ext cx="1037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Point of care VL to simplify the VL testing cascade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34223" y="5664810"/>
            <a:ext cx="1615737" cy="782975"/>
            <a:chOff x="5562600" y="3352800"/>
            <a:chExt cx="1615737" cy="782975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429000"/>
              <a:ext cx="1063241" cy="69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AlereNAT.tif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3352800"/>
              <a:ext cx="701337" cy="78297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456089" y="4777509"/>
            <a:ext cx="870857" cy="1679364"/>
            <a:chOff x="6279887" y="5168241"/>
            <a:chExt cx="870857" cy="16793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9887" y="5168241"/>
              <a:ext cx="870857" cy="775722"/>
            </a:xfrm>
            <a:prstGeom prst="rect">
              <a:avLst/>
            </a:prstGeom>
          </p:spPr>
        </p:pic>
        <p:pic>
          <p:nvPicPr>
            <p:cNvPr id="13" name="Picture 12" descr="Cepheid.tif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060793"/>
              <a:ext cx="643383" cy="78681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68558" y="5230271"/>
            <a:ext cx="990803" cy="1203246"/>
            <a:chOff x="2460118" y="4586937"/>
            <a:chExt cx="990803" cy="12032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0800" y="5486400"/>
              <a:ext cx="759608" cy="303783"/>
            </a:xfrm>
            <a:prstGeom prst="rect">
              <a:avLst/>
            </a:prstGeom>
          </p:spPr>
        </p:pic>
        <p:pic>
          <p:nvPicPr>
            <p:cNvPr id="16" name="Picture 15" descr="SAMBA.tif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118" y="4586937"/>
              <a:ext cx="990803" cy="791341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2145734" y="1691001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  <a:ea typeface="MS PGothic" pitchFamily="34" charset="-128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6360" y="1200730"/>
            <a:ext cx="1203158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Facility visit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806960" y="1736721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79400" y="1691001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>
                    <a:lumMod val="95000"/>
                  </a:prstClr>
                </a:solidFill>
                <a:latin typeface="Calibri"/>
                <a:ea typeface="MS PGothic" pitchFamily="34" charset="-128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5560" y="1200730"/>
            <a:ext cx="1066800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Sample collection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949960" y="1736721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07160" y="1691001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  <a:ea typeface="MS PGothic" pitchFamily="34" charset="-128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6848" y="1200730"/>
            <a:ext cx="1124712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Sample transport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092960" y="1736721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20409" y="1691001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  <a:ea typeface="MS PGothic" pitchFamily="34" charset="-128"/>
              </a:rPr>
              <a:t>4</a:t>
            </a:r>
            <a:endParaRPr lang="en-US" sz="2400" b="1" dirty="0">
              <a:solidFill>
                <a:prstClr val="white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89015" y="1200730"/>
            <a:ext cx="1309307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Test performed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9239" y="803801"/>
            <a:ext cx="8162984" cy="30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6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Continuum of Care</a:t>
            </a:r>
            <a:endParaRPr lang="en-US" sz="16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69360" y="1691001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  <a:ea typeface="MS PGothic" pitchFamily="34" charset="-128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64560" y="1200730"/>
            <a:ext cx="1203158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Result returned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12360" y="1691001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>
                    <a:lumMod val="95000"/>
                  </a:prstClr>
                </a:solidFill>
                <a:latin typeface="Calibri"/>
                <a:ea typeface="MS PGothic" pitchFamily="34" charset="-128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55160" y="1200730"/>
            <a:ext cx="1461984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Clinical consultation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993447" y="1691001"/>
            <a:ext cx="594360" cy="59436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0522" y="1200730"/>
            <a:ext cx="1349238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Clinical action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312160" y="1736721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7455160" y="1736721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8598160" y="1736721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01960" y="1657930"/>
            <a:ext cx="594360" cy="59436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0</a:t>
            </a:r>
            <a:endParaRPr lang="en-US" sz="2400" b="1" dirty="0" smtClean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1663960" y="1734130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3202" y="1168938"/>
            <a:ext cx="1203158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Patient cohort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68760" y="1124530"/>
            <a:ext cx="7696200" cy="13716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340842" y="2822059"/>
            <a:ext cx="6161818" cy="2909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By condensing into </a:t>
            </a:r>
            <a:r>
              <a:rPr lang="en-US" sz="1800" b="1" dirty="0" smtClean="0"/>
              <a:t>a single visit</a:t>
            </a:r>
            <a:r>
              <a:rPr lang="en-US" sz="1800" dirty="0" smtClean="0"/>
              <a:t>, POC has the potential to eliminate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Loss points between sample collection and test performed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Loss points between tests performed and result return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Loss points between result return and clinical action</a:t>
            </a: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/>
          </p:nvPr>
        </p:nvGraphicFramePr>
        <p:xfrm>
          <a:off x="6778035" y="2697544"/>
          <a:ext cx="5103328" cy="358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807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357" y="-54381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4027" y="-102771"/>
            <a:ext cx="10436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Mitigating barriers  to the uptake of POC technology: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example of a UNITAID project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86447" y="867262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 charset="0"/>
                <a:cs typeface="Arial" charset="0"/>
              </a:rPr>
              <a:t>Workstreams</a:t>
            </a:r>
            <a:endParaRPr lang="en-GB" b="1" dirty="0">
              <a:solidFill>
                <a:prstClr val="black"/>
              </a:solidFill>
              <a:latin typeface="Calibri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452056" y="846615"/>
            <a:ext cx="394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 charset="0"/>
                <a:cs typeface="Arial" charset="0"/>
              </a:rPr>
              <a:t>Outputs</a:t>
            </a:r>
            <a:endParaRPr lang="en-GB" b="1" dirty="0">
              <a:solidFill>
                <a:prstClr val="black"/>
              </a:solidFill>
              <a:latin typeface="Calibri" pitchFamily="34" charset="0"/>
              <a:ea typeface="ＭＳ Ｐゴシック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41820" y="2925718"/>
            <a:ext cx="876141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1820" y="4160218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1820" y="5821318"/>
            <a:ext cx="876141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36437" y="1173118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8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>
          <a:xfrm>
            <a:off x="1574029" y="1173118"/>
            <a:ext cx="4407461" cy="13156"/>
          </a:xfrm>
          <a:prstGeom prst="line">
            <a:avLst/>
          </a:prstGeom>
          <a:noFill/>
          <a:ln w="9525" cap="flat" cmpd="sng" algn="ctr">
            <a:solidFill>
              <a:srgbClr val="8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85506" y="2011318"/>
            <a:ext cx="4395984" cy="3766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2. Routine POC testing established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560103" y="4303590"/>
            <a:ext cx="4395984" cy="54242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4. Global access pricing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94664" y="3046275"/>
            <a:ext cx="4395984" cy="3766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3. Systems &amp; Conventional strengthening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585506" y="5897518"/>
            <a:ext cx="4395984" cy="3766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6. Co-investment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122322" y="1949886"/>
            <a:ext cx="4225740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Patient impact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Operationalization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Site selection &amp; network optimization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Uptake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2322" y="5898284"/>
            <a:ext cx="4225740" cy="7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WHO guideline recommendations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GF grants and PEPFAR COP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Adoption in other countries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096919" y="4228885"/>
            <a:ext cx="4225740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Improved service terms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Sustainable pricing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Integrated pricing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Harmonized contracts across buyers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131480" y="2955621"/>
            <a:ext cx="4225740" cy="12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Demand generation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Sample transport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Data management systems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Supply chain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Linkage to care &amp; retention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61890" y="1249318"/>
            <a:ext cx="4395984" cy="3766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1. POC product approval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441820" y="1935118"/>
            <a:ext cx="876141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131480" y="1173118"/>
            <a:ext cx="4225740" cy="7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Technical evaluations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WHO PQ or SRA, CDC endorsement</a:t>
            </a:r>
          </a:p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In-country registration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441820" y="5211718"/>
            <a:ext cx="876141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594664" y="5332275"/>
            <a:ext cx="4395984" cy="3766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  <a:latin typeface="Calibri"/>
                <a:cs typeface="Calibri"/>
              </a:rPr>
              <a:t>5. Catalytic procurement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131480" y="5241621"/>
            <a:ext cx="42257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179388" indent="-179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</a:rPr>
              <a:t>Commodity procurement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7884" y="6474852"/>
            <a:ext cx="348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Courtesy of Dr Trevor Peter- CHAI</a:t>
            </a:r>
          </a:p>
        </p:txBody>
      </p:sp>
    </p:spTree>
    <p:extLst>
      <p:ext uri="{BB962C8B-B14F-4D97-AF65-F5344CB8AC3E}">
        <p14:creationId xmlns:p14="http://schemas.microsoft.com/office/powerpoint/2010/main" val="27969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988702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896" y="171185"/>
            <a:ext cx="1222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Sharing good ideas &amp; best practices</a:t>
            </a:r>
            <a:r>
              <a:rPr lang="en-US" sz="3600">
                <a:solidFill>
                  <a:schemeClr val="bg1"/>
                </a:solidFill>
              </a:rPr>
              <a:t>: how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760" y="1580531"/>
            <a:ext cx="107358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Some countries have found </a:t>
            </a:r>
            <a:r>
              <a:rPr lang="en-US" sz="3200" dirty="0">
                <a:solidFill>
                  <a:srgbClr val="C00000"/>
                </a:solidFill>
              </a:rPr>
              <a:t>‘</a:t>
            </a:r>
            <a:r>
              <a:rPr lang="en-US" sz="3200" b="1" dirty="0">
                <a:solidFill>
                  <a:srgbClr val="C00000"/>
                </a:solidFill>
              </a:rPr>
              <a:t>better ideas</a:t>
            </a:r>
            <a:r>
              <a:rPr lang="en-US" sz="3200" dirty="0">
                <a:solidFill>
                  <a:srgbClr val="C00000"/>
                </a:solidFill>
              </a:rPr>
              <a:t>’ </a:t>
            </a:r>
            <a:r>
              <a:rPr lang="en-US" sz="3200" dirty="0"/>
              <a:t>to scale up viral load testing and to strengthen Laboratory systems,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How can best practices, innovations and </a:t>
            </a:r>
            <a:r>
              <a:rPr lang="en-US" sz="3200" b="1" dirty="0">
                <a:solidFill>
                  <a:srgbClr val="C00000"/>
                </a:solidFill>
              </a:rPr>
              <a:t>implementation solutions </a:t>
            </a:r>
            <a:r>
              <a:rPr lang="en-US" sz="3200" dirty="0"/>
              <a:t>be identified, disseminated from one country to others and adopted</a:t>
            </a:r>
            <a:r>
              <a:rPr lang="en-US" sz="3200" dirty="0" smtClean="0"/>
              <a:t>?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23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frican pepfar count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64" y="1446722"/>
            <a:ext cx="6039346" cy="39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74520" y="1735603"/>
            <a:ext cx="4965044" cy="3574477"/>
            <a:chOff x="4474520" y="1735603"/>
            <a:chExt cx="4965044" cy="3574477"/>
          </a:xfrm>
        </p:grpSpPr>
        <p:graphicFrame>
          <p:nvGraphicFramePr>
            <p:cNvPr id="101" name="Diagram 100"/>
            <p:cNvGraphicFramePr/>
            <p:nvPr>
              <p:extLst>
                <p:ext uri="{D42A27DB-BD31-4B8C-83A1-F6EECF244321}">
                  <p14:modId xmlns:p14="http://schemas.microsoft.com/office/powerpoint/2010/main" val="1842191255"/>
                </p:ext>
              </p:extLst>
            </p:nvPr>
          </p:nvGraphicFramePr>
          <p:xfrm>
            <a:off x="4474520" y="1735603"/>
            <a:ext cx="4965044" cy="3574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5" name="Picture 34" descr="File:Spur &lt;strong&gt;gears&lt;/strong&gt; &lt;strong&gt;animation&lt;/strong&gt;.gif - Wikimedia Commons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65799" y="3255212"/>
              <a:ext cx="1387600" cy="780525"/>
            </a:xfrm>
            <a:prstGeom prst="rect">
              <a:avLst/>
            </a:prstGeom>
          </p:spPr>
        </p:pic>
      </p:grpSp>
      <p:sp>
        <p:nvSpPr>
          <p:cNvPr id="139" name="TextBox 138"/>
          <p:cNvSpPr txBox="1"/>
          <p:nvPr/>
        </p:nvSpPr>
        <p:spPr>
          <a:xfrm>
            <a:off x="4664115" y="263508"/>
            <a:ext cx="368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do improvements along the viral load cascade benefit other diseases?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9272" y="236517"/>
            <a:ext cx="323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to bring all stakeholders in the discussion?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76557" y="1861693"/>
            <a:ext cx="15332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Laboratory nerds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76557" y="2723181"/>
            <a:ext cx="153323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Program managers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76557" y="3584669"/>
            <a:ext cx="153323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clinicians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76557" y="4154608"/>
            <a:ext cx="153323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Civil society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6557" y="4762945"/>
            <a:ext cx="1533236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Policy makers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76557" y="5371282"/>
            <a:ext cx="15332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Implementing partners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4535" y="250100"/>
            <a:ext cx="5062556" cy="6708523"/>
            <a:chOff x="294535" y="250100"/>
            <a:chExt cx="5062556" cy="6708523"/>
          </a:xfrm>
        </p:grpSpPr>
        <p:sp>
          <p:nvSpPr>
            <p:cNvPr id="3" name="TextBox 2"/>
            <p:cNvSpPr txBox="1"/>
            <p:nvPr/>
          </p:nvSpPr>
          <p:spPr>
            <a:xfrm>
              <a:off x="4396509" y="4350324"/>
              <a:ext cx="960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2477661" y="2187325"/>
              <a:ext cx="9328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?</a:t>
              </a: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294535" y="250100"/>
              <a:ext cx="3667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How can less funded countries benefit from advancements made in VL scale up?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7309" y="5388963"/>
              <a:ext cx="47197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cap="all" dirty="0"/>
                <a:t>DOZENS OF COUNTRIES LEFT OUT OF NEW PEPFAR STRATEGY, THREATENING THE GLOBAL AIDS RESPONSE</a:t>
              </a:r>
            </a:p>
            <a:p>
              <a:r>
                <a:rPr lang="en-US" sz="1600" i="1" dirty="0"/>
                <a:t>Plan Reflects Significant Resource Scarcity, Congress &amp; Administration Failure to Provide Sufficient Funding </a:t>
              </a:r>
              <a:endParaRPr lang="en-US" sz="1600" dirty="0"/>
            </a:p>
            <a:p>
              <a:endParaRPr lang="en-US" sz="1600" dirty="0"/>
            </a:p>
          </p:txBody>
        </p:sp>
        <p:pic>
          <p:nvPicPr>
            <p:cNvPr id="6" name="Picture 2" descr="https://d3n8a8pro7vhmx.cloudfront.net/healthgap/sites/1/meta_images/original/logo_2x.png?151547360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40" y="4705719"/>
              <a:ext cx="1977455" cy="98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5506958" y="5509781"/>
            <a:ext cx="368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</a:t>
            </a:r>
            <a:r>
              <a:rPr lang="en-US" sz="2000" b="1" dirty="0" smtClean="0"/>
              <a:t>Flexible is the Lab in the face of DSD models?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170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9" grpId="0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96C8-E865-C64C-B9C5-ECA2459B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role of the laboratory in scaling up </a:t>
            </a:r>
            <a:r>
              <a:rPr lang="en-US" sz="4000" dirty="0" smtClean="0"/>
              <a:t>DSD</a:t>
            </a:r>
          </a:p>
          <a:p>
            <a:endParaRPr lang="en-US" sz="4000" dirty="0"/>
          </a:p>
          <a:p>
            <a:r>
              <a:rPr lang="en-US" sz="4000" dirty="0"/>
              <a:t>Strengthening </a:t>
            </a:r>
            <a:r>
              <a:rPr lang="en-US" sz="4000" dirty="0" smtClean="0"/>
              <a:t>laboratory systems </a:t>
            </a:r>
            <a:r>
              <a:rPr lang="en-US" sz="4000" dirty="0"/>
              <a:t>to improve the coverage and utilization of HIV viral load </a:t>
            </a:r>
            <a:r>
              <a:rPr lang="en-US" sz="4000" dirty="0" smtClean="0"/>
              <a:t>testing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C02026"/>
                </a:solidFill>
              </a:rPr>
              <a:t>Introduction to the </a:t>
            </a:r>
            <a:r>
              <a:rPr lang="en-US" sz="4000" dirty="0" err="1">
                <a:solidFill>
                  <a:srgbClr val="C02026"/>
                </a:solidFill>
              </a:rPr>
              <a:t>LabCop</a:t>
            </a:r>
            <a:r>
              <a:rPr lang="en-US" sz="4000" dirty="0">
                <a:solidFill>
                  <a:srgbClr val="C02026"/>
                </a:solidFill>
              </a:rPr>
              <a:t> learning network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2D026-02A3-6946-9FA6-3062C55343B0}"/>
              </a:ext>
            </a:extLst>
          </p:cNvPr>
          <p:cNvSpPr/>
          <p:nvPr/>
        </p:nvSpPr>
        <p:spPr>
          <a:xfrm>
            <a:off x="0" y="0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AB828-98DC-4846-9FB2-64510BED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74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3389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8976" y="1369869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Bill &amp; Melinda Gates funded platform: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For exchange and discussion between multiple countries and stakeholders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/>
              <a:t>For the fast track identification, dissemination and adoption of ‘</a:t>
            </a:r>
            <a:r>
              <a:rPr lang="en-US" sz="2400" b="1" dirty="0">
                <a:solidFill>
                  <a:srgbClr val="C00000"/>
                </a:solidFill>
              </a:rPr>
              <a:t>better ideas</a:t>
            </a:r>
            <a:r>
              <a:rPr lang="en-US" sz="2400" dirty="0"/>
              <a:t>’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8975" y="5521408"/>
            <a:ext cx="652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improve laboratory system functions and accelerate the scale-up of HIV Viral Load testing </a:t>
            </a:r>
            <a:r>
              <a:rPr lang="en-US" sz="2400" b="1" dirty="0">
                <a:solidFill>
                  <a:srgbClr val="C00000"/>
                </a:solidFill>
              </a:rPr>
              <a:t>for improved patient management</a:t>
            </a:r>
          </a:p>
          <a:p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2566780" y="4312673"/>
            <a:ext cx="1309670" cy="1165921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69" y="1004267"/>
            <a:ext cx="5211619" cy="4719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7" y="5778654"/>
            <a:ext cx="1325010" cy="548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61" y="5778654"/>
            <a:ext cx="1682387" cy="673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109" y="0"/>
            <a:ext cx="1132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laboratory system strengthening Community of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57" y="6382218"/>
            <a:ext cx="43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Supported by the Bill &amp; Melinda Gates foundation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4624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23389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8923" y="0"/>
            <a:ext cx="1067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11 countries participate in </a:t>
            </a:r>
            <a:r>
              <a:rPr lang="en-US" sz="4000" b="1" dirty="0" err="1">
                <a:solidFill>
                  <a:schemeClr val="bg1"/>
                </a:solidFill>
              </a:rPr>
              <a:t>LabCoP</a:t>
            </a:r>
            <a:r>
              <a:rPr lang="en-US" sz="4000" b="1" dirty="0">
                <a:solidFill>
                  <a:schemeClr val="bg1"/>
                </a:solidFill>
              </a:rPr>
              <a:t>, so far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086" y="1016436"/>
            <a:ext cx="2765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Ethiopia,</a:t>
            </a:r>
          </a:p>
          <a:p>
            <a:r>
              <a:rPr lang="en-US" sz="2800" dirty="0"/>
              <a:t>Kenya</a:t>
            </a:r>
          </a:p>
          <a:p>
            <a:r>
              <a:rPr lang="en-US" sz="2800" dirty="0"/>
              <a:t>Uganda</a:t>
            </a:r>
          </a:p>
          <a:p>
            <a:r>
              <a:rPr lang="en-US" sz="2800" dirty="0"/>
              <a:t>Tanzania</a:t>
            </a:r>
          </a:p>
          <a:p>
            <a:r>
              <a:rPr lang="en-US" sz="2800" dirty="0"/>
              <a:t>Malawi</a:t>
            </a:r>
          </a:p>
          <a:p>
            <a:r>
              <a:rPr lang="en-US" sz="2800" dirty="0"/>
              <a:t>Zambia,</a:t>
            </a:r>
          </a:p>
          <a:p>
            <a:r>
              <a:rPr lang="en-US" sz="2800" dirty="0"/>
              <a:t>Zimbabwe</a:t>
            </a:r>
          </a:p>
          <a:p>
            <a:r>
              <a:rPr lang="en-US" sz="2800" dirty="0"/>
              <a:t>Sierra Leone</a:t>
            </a:r>
          </a:p>
          <a:p>
            <a:r>
              <a:rPr lang="en-US" sz="2800" dirty="0"/>
              <a:t>South Africa</a:t>
            </a:r>
          </a:p>
          <a:p>
            <a:r>
              <a:rPr lang="en-US" sz="2800" dirty="0"/>
              <a:t>DRC</a:t>
            </a:r>
          </a:p>
          <a:p>
            <a:r>
              <a:rPr lang="en-US" sz="2800" dirty="0"/>
              <a:t>South Soudan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99344" y="998957"/>
            <a:ext cx="70196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Participants</a:t>
            </a:r>
            <a:r>
              <a:rPr lang="en-US" sz="2400" dirty="0"/>
              <a:t> Country Teams – </a:t>
            </a:r>
            <a:r>
              <a:rPr lang="en-US" sz="2400" b="1" dirty="0"/>
              <a:t>mix of stakeholders and disciplines </a:t>
            </a:r>
            <a:r>
              <a:rPr lang="en-US" sz="2400" dirty="0"/>
              <a:t>to take different perspectives into account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Laboratory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Policy makers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Clinicians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Civil Society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Development and Implementing partners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9344" y="3491947"/>
            <a:ext cx="7102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Methods </a:t>
            </a:r>
            <a:r>
              <a:rPr lang="en-US" sz="2400" dirty="0"/>
              <a:t>: interactive, online seminars (ECHO model) completed by individualized country follow-up and bi-annual face-to-face meetings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99344" y="4986753"/>
            <a:ext cx="7361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Focus areas </a:t>
            </a:r>
            <a:r>
              <a:rPr lang="en-US" sz="2400" dirty="0"/>
              <a:t>prioritized based 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Feasibility of behavior change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Multidisciplinarity</a:t>
            </a:r>
            <a:r>
              <a:rPr lang="en-US" dirty="0"/>
              <a:t> of discussion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Opportunity for developing action plans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97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887" y="116070"/>
            <a:ext cx="1681497" cy="2318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6" y="116070"/>
            <a:ext cx="1791792" cy="2318790"/>
          </a:xfrm>
          <a:prstGeom prst="rect">
            <a:avLst/>
          </a:prstGeo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87" y="2519919"/>
            <a:ext cx="4059180" cy="2536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580304" y="902496"/>
            <a:ext cx="24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Virtual ECHO sessions</a:t>
            </a:r>
          </a:p>
        </p:txBody>
      </p:sp>
      <p:pic>
        <p:nvPicPr>
          <p:cNvPr id="1026" name="Picture 2" descr="RÃ©sultat de recherche d'images pour &quot;action pla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36" y="3821846"/>
            <a:ext cx="2291018" cy="15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2157" y="3395321"/>
            <a:ext cx="306949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Identification, dissemination  &amp; adoption of best practices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1974" y="413780"/>
            <a:ext cx="268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Country visits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0236" y="1919754"/>
            <a:ext cx="256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VL testing cascade assessment</a:t>
            </a:r>
          </a:p>
        </p:txBody>
      </p:sp>
      <p:pic>
        <p:nvPicPr>
          <p:cNvPr id="1036" name="Picture 12" descr="RÃ©sultat de recherche d'images pour &quot;africa blank map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84" y="343288"/>
            <a:ext cx="1068125" cy="12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Ã©sultat de recherche d'images pour &quot;ticking boxes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84" y="1877473"/>
            <a:ext cx="1487524" cy="11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7421526" y="953645"/>
            <a:ext cx="556135" cy="726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417833" y="3120083"/>
            <a:ext cx="556135" cy="726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32185" y="78387"/>
            <a:ext cx="8625" cy="4750134"/>
          </a:xfrm>
          <a:prstGeom prst="line">
            <a:avLst/>
          </a:prstGeom>
          <a:ln w="508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3135" y="6244572"/>
            <a:ext cx="11120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Accelerate VL scale up and Strengthen Laboratory systems</a:t>
            </a:r>
          </a:p>
        </p:txBody>
      </p:sp>
      <p:sp>
        <p:nvSpPr>
          <p:cNvPr id="21" name="Isosceles Triangle 20"/>
          <p:cNvSpPr/>
          <p:nvPr/>
        </p:nvSpPr>
        <p:spPr>
          <a:xfrm rot="10800000">
            <a:off x="2489535" y="5365500"/>
            <a:ext cx="7102549" cy="508109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9" grpId="0" animBg="1"/>
      <p:bldP spid="23" grpId="0" animBg="1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96C8-E865-C64C-B9C5-ECA2459B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185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2026"/>
                </a:solidFill>
              </a:rPr>
              <a:t>The role of the laboratory in scaling up </a:t>
            </a:r>
            <a:r>
              <a:rPr lang="en-US" sz="4000" dirty="0" smtClean="0">
                <a:solidFill>
                  <a:srgbClr val="C02026"/>
                </a:solidFill>
              </a:rPr>
              <a:t>DSD</a:t>
            </a:r>
          </a:p>
          <a:p>
            <a:endParaRPr lang="en-US" sz="4000" dirty="0" smtClean="0">
              <a:solidFill>
                <a:srgbClr val="C02026"/>
              </a:solidFill>
            </a:endParaRPr>
          </a:p>
          <a:p>
            <a:r>
              <a:rPr lang="en-US" sz="3600" dirty="0" smtClean="0"/>
              <a:t>Strengthening </a:t>
            </a:r>
            <a:r>
              <a:rPr lang="en-US" sz="3600" dirty="0"/>
              <a:t>lab systems to improve the coverage and utilization of HIV viral load </a:t>
            </a:r>
            <a:r>
              <a:rPr lang="en-US" sz="3600" dirty="0" smtClean="0"/>
              <a:t>testing</a:t>
            </a:r>
          </a:p>
          <a:p>
            <a:endParaRPr lang="en-US" sz="3600" dirty="0"/>
          </a:p>
          <a:p>
            <a:r>
              <a:rPr lang="en-US" sz="4000" dirty="0"/>
              <a:t>Introduction to the </a:t>
            </a:r>
            <a:r>
              <a:rPr lang="en-US" sz="4000" dirty="0" err="1"/>
              <a:t>LabCop</a:t>
            </a:r>
            <a:r>
              <a:rPr lang="en-US" sz="4000" dirty="0"/>
              <a:t> learning network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2D026-02A3-6946-9FA6-3062C55343B0}"/>
              </a:ext>
            </a:extLst>
          </p:cNvPr>
          <p:cNvSpPr/>
          <p:nvPr/>
        </p:nvSpPr>
        <p:spPr>
          <a:xfrm>
            <a:off x="0" y="0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AB828-98DC-4846-9FB2-64510BED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60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0408"/>
            <a:ext cx="12192000" cy="1167114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95" y="-136898"/>
            <a:ext cx="11008005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LabCop</a:t>
            </a:r>
            <a:r>
              <a:rPr lang="en-US" sz="4000" b="1" dirty="0">
                <a:solidFill>
                  <a:schemeClr val="bg1"/>
                </a:solidFill>
              </a:rPr>
              <a:t> shares ‘recipes’ as opposed to ‘menus’ </a:t>
            </a:r>
          </a:p>
        </p:txBody>
      </p:sp>
      <p:pic>
        <p:nvPicPr>
          <p:cNvPr id="4" name="Picture 2" descr="Afbeeldingsresultaat voor interactive recip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5" y="1606867"/>
            <a:ext cx="4431291" cy="44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5688" y="1515262"/>
            <a:ext cx="5146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Countries are not offered a chocolate cake on the menu</a:t>
            </a:r>
          </a:p>
          <a:p>
            <a:endParaRPr lang="en-US" sz="3600" dirty="0"/>
          </a:p>
          <a:p>
            <a:r>
              <a:rPr lang="en-US" sz="3600" b="1" dirty="0"/>
              <a:t>They are taught to cook the chocolate cake</a:t>
            </a:r>
          </a:p>
        </p:txBody>
      </p:sp>
    </p:spTree>
    <p:extLst>
      <p:ext uri="{BB962C8B-B14F-4D97-AF65-F5344CB8AC3E}">
        <p14:creationId xmlns:p14="http://schemas.microsoft.com/office/powerpoint/2010/main" val="12843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8126" y="1401288"/>
            <a:ext cx="429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 you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5184"/>
            <a:ext cx="12187511" cy="25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A84BE54-FAF0-404C-919C-40F5A1FBD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3" t="12622" r="8737" b="5644"/>
          <a:stretch>
            <a:fillRect/>
          </a:stretch>
        </p:blipFill>
        <p:spPr bwMode="auto">
          <a:xfrm>
            <a:off x="747830" y="1167114"/>
            <a:ext cx="5554175" cy="5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06CC114-BBC6-6C4F-91CD-F24652036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9188"/>
            <a:ext cx="1128812" cy="11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FC51C8-F1EB-474B-9BB6-E7BF978EAF41}"/>
              </a:ext>
            </a:extLst>
          </p:cNvPr>
          <p:cNvSpPr/>
          <p:nvPr/>
        </p:nvSpPr>
        <p:spPr>
          <a:xfrm>
            <a:off x="0" y="0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A345A8-46BD-714B-87DF-70EE4F77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62" y="-158449"/>
            <a:ext cx="1192747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 testing is needed to “differentiate” patients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CEE8A-0203-1C44-BE3E-FDD3A0916D4E}"/>
              </a:ext>
            </a:extLst>
          </p:cNvPr>
          <p:cNvSpPr txBox="1"/>
          <p:nvPr/>
        </p:nvSpPr>
        <p:spPr>
          <a:xfrm>
            <a:off x="6664682" y="1251871"/>
            <a:ext cx="5395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Most DSD guidelines recommend viral load and/or CD4 testing to identify “stable” </a:t>
            </a:r>
            <a:r>
              <a:rPr lang="en-US" sz="3200" i="1" dirty="0"/>
              <a:t>vs. </a:t>
            </a:r>
            <a:r>
              <a:rPr lang="en-US" sz="3200" dirty="0"/>
              <a:t>“unstable” patients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81CDD-84B7-CD48-B0B7-1A64FB566B4D}"/>
              </a:ext>
            </a:extLst>
          </p:cNvPr>
          <p:cNvSpPr txBox="1"/>
          <p:nvPr/>
        </p:nvSpPr>
        <p:spPr>
          <a:xfrm>
            <a:off x="6796944" y="3891173"/>
            <a:ext cx="539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Other lab tests also critical: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7048B-8168-E443-9191-937C2135C7E7}"/>
              </a:ext>
            </a:extLst>
          </p:cNvPr>
          <p:cNvSpPr txBox="1"/>
          <p:nvPr/>
        </p:nvSpPr>
        <p:spPr>
          <a:xfrm>
            <a:off x="7527931" y="4442153"/>
            <a:ext cx="3668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CrAg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TB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Biochemistry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Hematology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Bacteriology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Pregnancy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Syphilis and other STIs </a:t>
            </a: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5F0E115E-A124-414A-A6BD-E1419222061A}"/>
              </a:ext>
            </a:extLst>
          </p:cNvPr>
          <p:cNvSpPr/>
          <p:nvPr/>
        </p:nvSpPr>
        <p:spPr>
          <a:xfrm>
            <a:off x="747830" y="1655179"/>
            <a:ext cx="3013942" cy="2916821"/>
          </a:xfrm>
          <a:prstGeom prst="donut">
            <a:avLst>
              <a:gd name="adj" fmla="val 36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3313E8-6498-1B41-99B7-6EA25A94F596}"/>
              </a:ext>
            </a:extLst>
          </p:cNvPr>
          <p:cNvSpPr/>
          <p:nvPr/>
        </p:nvSpPr>
        <p:spPr>
          <a:xfrm>
            <a:off x="0" y="0"/>
            <a:ext cx="12192000" cy="1167114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3C094-7C4E-B24A-8C86-DACDC335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542"/>
            <a:ext cx="12192000" cy="551542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134352E-74DC-AF42-85CA-A6ACD6C3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9" y="0"/>
            <a:ext cx="10953307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</a:rPr>
              <a:t>Viral Load testing is often the gateway to DSD for stable patients</a:t>
            </a:r>
          </a:p>
        </p:txBody>
      </p:sp>
    </p:spTree>
    <p:extLst>
      <p:ext uri="{BB962C8B-B14F-4D97-AF65-F5344CB8AC3E}">
        <p14:creationId xmlns:p14="http://schemas.microsoft.com/office/powerpoint/2010/main" val="12019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96C8-E865-C64C-B9C5-ECA2459B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role of the laboratory in scaling up </a:t>
            </a:r>
            <a:r>
              <a:rPr lang="en-US" sz="4000" dirty="0" smtClean="0"/>
              <a:t>DSD</a:t>
            </a:r>
          </a:p>
          <a:p>
            <a:endParaRPr lang="en-US" sz="4000" dirty="0"/>
          </a:p>
          <a:p>
            <a:r>
              <a:rPr lang="en-US" sz="4000" dirty="0">
                <a:solidFill>
                  <a:srgbClr val="C02026"/>
                </a:solidFill>
              </a:rPr>
              <a:t>Strengthening </a:t>
            </a:r>
            <a:r>
              <a:rPr lang="en-US" sz="4000" dirty="0" smtClean="0">
                <a:solidFill>
                  <a:srgbClr val="C02026"/>
                </a:solidFill>
              </a:rPr>
              <a:t>laboratory </a:t>
            </a:r>
            <a:r>
              <a:rPr lang="en-US" sz="4000" dirty="0">
                <a:solidFill>
                  <a:srgbClr val="C02026"/>
                </a:solidFill>
              </a:rPr>
              <a:t>systems to improve the coverage and utilization of HIV viral load </a:t>
            </a:r>
            <a:r>
              <a:rPr lang="en-US" sz="4000" dirty="0" smtClean="0">
                <a:solidFill>
                  <a:srgbClr val="C02026"/>
                </a:solidFill>
              </a:rPr>
              <a:t>testing</a:t>
            </a:r>
          </a:p>
          <a:p>
            <a:endParaRPr lang="en-US" sz="4000" dirty="0">
              <a:solidFill>
                <a:srgbClr val="C02026"/>
              </a:solidFill>
            </a:endParaRPr>
          </a:p>
          <a:p>
            <a:r>
              <a:rPr lang="en-US" sz="4000" dirty="0"/>
              <a:t>Introduction to the </a:t>
            </a:r>
            <a:r>
              <a:rPr lang="en-US" sz="4000" dirty="0" err="1"/>
              <a:t>LabCop</a:t>
            </a:r>
            <a:r>
              <a:rPr lang="en-US" sz="4000" dirty="0"/>
              <a:t> learning network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2D026-02A3-6946-9FA6-3062C55343B0}"/>
              </a:ext>
            </a:extLst>
          </p:cNvPr>
          <p:cNvSpPr/>
          <p:nvPr/>
        </p:nvSpPr>
        <p:spPr>
          <a:xfrm>
            <a:off x="0" y="0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AB828-98DC-4846-9FB2-64510BED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525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2504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333" y="6482103"/>
            <a:ext cx="1008667" cy="375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900" y="-111055"/>
            <a:ext cx="11665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chemeClr val="bg1"/>
                </a:solidFill>
              </a:rPr>
              <a:t>At country level</a:t>
            </a:r>
            <a:r>
              <a:rPr lang="en-US" sz="3200">
                <a:solidFill>
                  <a:schemeClr val="bg1"/>
                </a:solidFill>
              </a:rPr>
              <a:t>: Viral Load testing coverage is not sufficient to achieve the 3</a:t>
            </a:r>
            <a:r>
              <a:rPr lang="en-US" sz="3200" baseline="30000">
                <a:solidFill>
                  <a:schemeClr val="bg1"/>
                </a:solidFill>
              </a:rPr>
              <a:t>rd</a:t>
            </a:r>
            <a:r>
              <a:rPr lang="en-US" sz="3200">
                <a:solidFill>
                  <a:schemeClr val="bg1"/>
                </a:solidFill>
              </a:rPr>
              <a:t> 90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AutoShape 8" descr="RÃ©sultat de recherche d'images pour &quot;key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71511"/>
              </p:ext>
            </p:extLst>
          </p:nvPr>
        </p:nvGraphicFramePr>
        <p:xfrm>
          <a:off x="656854" y="2151552"/>
          <a:ext cx="10261604" cy="52550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13845">
                  <a:extLst>
                    <a:ext uri="{9D8B030D-6E8A-4147-A177-3AD203B41FA5}">
                      <a16:colId xmlns:a16="http://schemas.microsoft.com/office/drawing/2014/main" val="876376836"/>
                    </a:ext>
                  </a:extLst>
                </a:gridCol>
                <a:gridCol w="2013174">
                  <a:extLst>
                    <a:ext uri="{9D8B030D-6E8A-4147-A177-3AD203B41FA5}">
                      <a16:colId xmlns:a16="http://schemas.microsoft.com/office/drawing/2014/main" val="4271695951"/>
                    </a:ext>
                  </a:extLst>
                </a:gridCol>
                <a:gridCol w="1913799">
                  <a:extLst>
                    <a:ext uri="{9D8B030D-6E8A-4147-A177-3AD203B41FA5}">
                      <a16:colId xmlns:a16="http://schemas.microsoft.com/office/drawing/2014/main" val="379959713"/>
                    </a:ext>
                  </a:extLst>
                </a:gridCol>
                <a:gridCol w="1915027">
                  <a:extLst>
                    <a:ext uri="{9D8B030D-6E8A-4147-A177-3AD203B41FA5}">
                      <a16:colId xmlns:a16="http://schemas.microsoft.com/office/drawing/2014/main" val="2607237740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1436995657"/>
                    </a:ext>
                  </a:extLst>
                </a:gridCol>
                <a:gridCol w="1361439">
                  <a:extLst>
                    <a:ext uri="{9D8B030D-6E8A-4147-A177-3AD203B41FA5}">
                      <a16:colId xmlns:a16="http://schemas.microsoft.com/office/drawing/2014/main" val="739930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gap between targets and actual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HIV patients in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increase of patient in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ART patients with </a:t>
                      </a:r>
                      <a:r>
                        <a:rPr lang="en-NL" dirty="0"/>
                        <a:t>≥</a:t>
                      </a:r>
                      <a:r>
                        <a:rPr lang="en-US" dirty="0"/>
                        <a:t>1 VL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VL test with Viral suppression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20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Côte d’Ivoire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147,947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513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860,297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8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Malawi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595,186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27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Namibia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143,805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7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3,318,384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55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Tanzania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758,344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31052"/>
                  </a:ext>
                </a:extLst>
              </a:tr>
              <a:tr h="2115648">
                <a:tc>
                  <a:txBody>
                    <a:bodyPr/>
                    <a:lstStyle/>
                    <a:p>
                      <a:r>
                        <a:rPr lang="en-US" dirty="0"/>
                        <a:t>Uganda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1,066,519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3618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75001" y="4181481"/>
            <a:ext cx="1117600" cy="68349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75001" y="3426603"/>
            <a:ext cx="1117600" cy="4094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2936" y="1138894"/>
            <a:ext cx="1022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Scale-up of Viral Load testing in 7 PEPFAR-supported countries</a:t>
            </a:r>
          </a:p>
          <a:p>
            <a:r>
              <a:rPr lang="en-US" b="1" i="1" dirty="0"/>
              <a:t>Lecher et al. MMWR 2016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17023" y="4507592"/>
            <a:ext cx="932874" cy="461819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79976" y="6024309"/>
            <a:ext cx="633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…but some countries do better than the others.</a:t>
            </a:r>
          </a:p>
        </p:txBody>
      </p:sp>
    </p:spTree>
    <p:extLst>
      <p:ext uri="{BB962C8B-B14F-4D97-AF65-F5344CB8AC3E}">
        <p14:creationId xmlns:p14="http://schemas.microsoft.com/office/powerpoint/2010/main" val="25010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06945"/>
              </p:ext>
            </p:extLst>
          </p:nvPr>
        </p:nvGraphicFramePr>
        <p:xfrm>
          <a:off x="5297784" y="4704161"/>
          <a:ext cx="6313949" cy="139317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8654">
                  <a:extLst>
                    <a:ext uri="{9D8B030D-6E8A-4147-A177-3AD203B41FA5}">
                      <a16:colId xmlns:a16="http://schemas.microsoft.com/office/drawing/2014/main" val="822945471"/>
                    </a:ext>
                  </a:extLst>
                </a:gridCol>
                <a:gridCol w="1525761">
                  <a:extLst>
                    <a:ext uri="{9D8B030D-6E8A-4147-A177-3AD203B41FA5}">
                      <a16:colId xmlns:a16="http://schemas.microsoft.com/office/drawing/2014/main" val="1119611504"/>
                    </a:ext>
                  </a:extLst>
                </a:gridCol>
                <a:gridCol w="1599767">
                  <a:extLst>
                    <a:ext uri="{9D8B030D-6E8A-4147-A177-3AD203B41FA5}">
                      <a16:colId xmlns:a16="http://schemas.microsoft.com/office/drawing/2014/main" val="3375197184"/>
                    </a:ext>
                  </a:extLst>
                </a:gridCol>
                <a:gridCol w="1599767">
                  <a:extLst>
                    <a:ext uri="{9D8B030D-6E8A-4147-A177-3AD203B41FA5}">
                      <a16:colId xmlns:a16="http://schemas.microsoft.com/office/drawing/2014/main" val="3178898465"/>
                    </a:ext>
                  </a:extLst>
                </a:gridCol>
              </a:tblGrid>
              <a:tr h="651491">
                <a:tc>
                  <a:txBody>
                    <a:bodyPr/>
                    <a:lstStyle/>
                    <a:p>
                      <a:r>
                        <a:rPr lang="en-US" dirty="0"/>
                        <a:t>N=266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Full</a:t>
                      </a:r>
                      <a:r>
                        <a:rPr lang="en-US" baseline="0" dirty="0"/>
                        <a:t> a</a:t>
                      </a:r>
                      <a:r>
                        <a:rPr lang="en-US" dirty="0"/>
                        <a:t>ccess to VL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Access to VL phasing in 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access to VL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6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Switch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 (37%)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14(39%)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04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Same 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 (63%)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48(75%)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22(61%)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6184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9489640" y="630582"/>
            <a:ext cx="2581275" cy="3876007"/>
            <a:chOff x="9744464" y="3434541"/>
            <a:chExt cx="2581275" cy="3876007"/>
          </a:xfrm>
        </p:grpSpPr>
        <p:grpSp>
          <p:nvGrpSpPr>
            <p:cNvPr id="17" name="Group 16"/>
            <p:cNvGrpSpPr/>
            <p:nvPr/>
          </p:nvGrpSpPr>
          <p:grpSpPr>
            <a:xfrm>
              <a:off x="9744464" y="3434541"/>
              <a:ext cx="2581275" cy="3700463"/>
              <a:chOff x="6431685" y="1207366"/>
              <a:chExt cx="2581275" cy="3700463"/>
            </a:xfrm>
          </p:grpSpPr>
          <p:pic>
            <p:nvPicPr>
              <p:cNvPr id="25" name="Picture 4" descr="Afbeeldingsresultaten voor light switch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6431685" y="1207366"/>
                <a:ext cx="2581275" cy="3700463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138555" y="2182090"/>
                <a:ext cx="966354" cy="2452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  <a:scene3d>
                  <a:camera prst="perspectiveLeft"/>
                  <a:lightRig rig="threePt" dir="t"/>
                </a:scene3d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nl-N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First line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34645" y="3238499"/>
                <a:ext cx="1257300" cy="27084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  <a:scene3d>
                  <a:camera prst="perspectiveHeroicExtremeLeftFacing"/>
                  <a:lightRig rig="threePt" dir="t"/>
                </a:scene3d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nl-NL" sz="1600" b="1" dirty="0">
                    <a:solidFill>
                      <a:srgbClr val="FF0000"/>
                    </a:solidFill>
                  </a:rPr>
                  <a:t>Second-line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068154" y="4816730"/>
              <a:ext cx="1454727" cy="2493818"/>
              <a:chOff x="6889173" y="2421082"/>
              <a:chExt cx="1454727" cy="2493818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889173" y="4426527"/>
                <a:ext cx="1454727" cy="488373"/>
              </a:xfrm>
              <a:prstGeom prst="roundRect">
                <a:avLst/>
              </a:prstGeom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nl-NL" sz="2400" dirty="0">
                    <a:solidFill>
                      <a:schemeClr val="tx1"/>
                    </a:solidFill>
                  </a:rPr>
                  <a:t>VL result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7169727" y="2524991"/>
                <a:ext cx="374073" cy="1797627"/>
              </a:xfrm>
              <a:prstGeom prst="line">
                <a:avLst/>
              </a:prstGeom>
              <a:ln w="41275" cmpd="sng">
                <a:solidFill>
                  <a:srgbClr val="CC6600"/>
                </a:solidFill>
              </a:ln>
              <a:scene3d>
                <a:camera prst="orthographicFront"/>
                <a:lightRig rig="threePt" dir="t"/>
              </a:scene3d>
              <a:sp3d>
                <a:bevelT w="57150"/>
                <a:bevelB w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793182" y="2421082"/>
                <a:ext cx="322118" cy="2130136"/>
              </a:xfrm>
              <a:prstGeom prst="line">
                <a:avLst/>
              </a:prstGeom>
              <a:ln w="41275">
                <a:solidFill>
                  <a:srgbClr val="CC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" y="798205"/>
            <a:ext cx="5234101" cy="60717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732590" y="1079133"/>
            <a:ext cx="500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Aim</a:t>
            </a:r>
            <a:r>
              <a:rPr lang="nl-NL" dirty="0"/>
              <a:t>: Compare the appropriateness and timeliness of switch to 2</a:t>
            </a:r>
            <a:r>
              <a:rPr lang="nl-NL" baseline="30000" dirty="0"/>
              <a:t>nd</a:t>
            </a:r>
            <a:r>
              <a:rPr lang="nl-NL" dirty="0"/>
              <a:t> or 3</a:t>
            </a:r>
            <a:r>
              <a:rPr lang="nl-NL" baseline="30000" dirty="0"/>
              <a:t>rd</a:t>
            </a:r>
            <a:r>
              <a:rPr lang="nl-NL" dirty="0"/>
              <a:t> line ART regimen, across clinics with </a:t>
            </a:r>
            <a:r>
              <a:rPr lang="nl-NL" b="1" dirty="0"/>
              <a:t>full/phasing in/no access to VL testing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203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1651" y="-40509"/>
            <a:ext cx="11150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chemeClr val="bg1"/>
                </a:solidFill>
              </a:rPr>
              <a:t>At clinic level</a:t>
            </a:r>
            <a:r>
              <a:rPr lang="en-US" sz="3200">
                <a:solidFill>
                  <a:schemeClr val="bg1"/>
                </a:solidFill>
              </a:rPr>
              <a:t>: access to VL does not always translate into improved switch practices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905" y="1736485"/>
            <a:ext cx="499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13 clinics in 6 countries</a:t>
            </a:r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572" y="4112335"/>
            <a:ext cx="1619684" cy="96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297784" y="2730105"/>
            <a:ext cx="3876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2420 patients with </a:t>
            </a:r>
            <a:r>
              <a:rPr lang="en-NL" dirty="0"/>
              <a:t>≥</a:t>
            </a:r>
            <a:r>
              <a:rPr lang="en-US" dirty="0"/>
              <a:t> 2 VL results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266 confirmed </a:t>
            </a:r>
            <a:r>
              <a:rPr lang="en-US" dirty="0" err="1"/>
              <a:t>virological</a:t>
            </a:r>
            <a:r>
              <a:rPr lang="en-US" dirty="0"/>
              <a:t> failures </a:t>
            </a:r>
          </a:p>
          <a:p>
            <a:r>
              <a:rPr lang="en-US" dirty="0"/>
              <a:t>     (2 consecutive VL&gt;1000 RNA copies)</a:t>
            </a:r>
          </a:p>
        </p:txBody>
      </p:sp>
      <p:sp>
        <p:nvSpPr>
          <p:cNvPr id="2" name="Down Arrow 1"/>
          <p:cNvSpPr/>
          <p:nvPr/>
        </p:nvSpPr>
        <p:spPr>
          <a:xfrm>
            <a:off x="6510008" y="3184851"/>
            <a:ext cx="324900" cy="358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48140" y="5293091"/>
            <a:ext cx="6613236" cy="480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363" y="6389377"/>
            <a:ext cx="45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Ondoa, Kim, Boender, </a:t>
            </a:r>
            <a:r>
              <a:rPr lang="en-US" i="1" dirty="0"/>
              <a:t>et al </a:t>
            </a:r>
            <a:r>
              <a:rPr lang="en-US" dirty="0"/>
              <a:t>(in preparation)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136" y="2045570"/>
            <a:ext cx="381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Follow up between 2008-2015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dirty="0"/>
              <a:t>Different level of access to VL testing</a:t>
            </a:r>
          </a:p>
        </p:txBody>
      </p:sp>
    </p:spTree>
    <p:extLst>
      <p:ext uri="{BB962C8B-B14F-4D97-AF65-F5344CB8AC3E}">
        <p14:creationId xmlns:p14="http://schemas.microsoft.com/office/powerpoint/2010/main" val="9396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-223389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29801" y="1527608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MS PGothic" pitchFamily="34" charset="-128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0427" y="962689"/>
            <a:ext cx="1203158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Facility visit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91027" y="1573328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63467" y="1527608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Calibri"/>
                <a:ea typeface="MS PGothic" pitchFamily="34" charset="-128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627" y="962689"/>
            <a:ext cx="1066800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Sample collection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334027" y="1573328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91227" y="1527608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MS PGothic" pitchFamily="34" charset="-128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0915" y="962689"/>
            <a:ext cx="1124712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Sample transport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477027" y="1573328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04476" y="1527608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MS PGothic" pitchFamily="34" charset="-128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3082" y="972020"/>
            <a:ext cx="1309307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Test performed</a:t>
            </a:r>
          </a:p>
        </p:txBody>
      </p:sp>
      <p:sp>
        <p:nvSpPr>
          <p:cNvPr id="16" name="Oval 15"/>
          <p:cNvSpPr/>
          <p:nvPr/>
        </p:nvSpPr>
        <p:spPr>
          <a:xfrm>
            <a:off x="7153427" y="1527608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MS PGothic" pitchFamily="34" charset="-128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8627" y="962689"/>
            <a:ext cx="1203158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Result returned</a:t>
            </a:r>
          </a:p>
        </p:txBody>
      </p:sp>
      <p:sp>
        <p:nvSpPr>
          <p:cNvPr id="18" name="Oval 17"/>
          <p:cNvSpPr/>
          <p:nvPr/>
        </p:nvSpPr>
        <p:spPr>
          <a:xfrm>
            <a:off x="8296427" y="1527608"/>
            <a:ext cx="594360" cy="59436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Calibri"/>
                <a:ea typeface="MS PGothic" pitchFamily="34" charset="-128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9227" y="981351"/>
            <a:ext cx="1461984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Clinical consultation</a:t>
            </a:r>
          </a:p>
        </p:txBody>
      </p:sp>
      <p:sp>
        <p:nvSpPr>
          <p:cNvPr id="20" name="Oval 19"/>
          <p:cNvSpPr/>
          <p:nvPr/>
        </p:nvSpPr>
        <p:spPr>
          <a:xfrm>
            <a:off x="9377514" y="1527608"/>
            <a:ext cx="594360" cy="59436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4589" y="981351"/>
            <a:ext cx="1349238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Clinical action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696227" y="1573328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839227" y="1573328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8982227" y="1573328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86027" y="1494537"/>
            <a:ext cx="594360" cy="59436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0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048027" y="1570737"/>
            <a:ext cx="381000" cy="502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7427" y="961137"/>
            <a:ext cx="1203158" cy="50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ts val="1600"/>
              </a:lnSpc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Patient cohort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51915" y="3495152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Poor </a:t>
            </a:r>
            <a:r>
              <a:rPr lang="en-US" sz="1600" b="1" dirty="0"/>
              <a:t>demand </a:t>
            </a:r>
            <a:r>
              <a:rPr lang="en-US" sz="1600" dirty="0"/>
              <a:t>from patients and clinicians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HIV care services are overloaded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514115" y="3504157"/>
            <a:ext cx="2133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Lack of SOP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Issues with sample conservation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Sample referral system </a:t>
            </a:r>
            <a:r>
              <a:rPr lang="en-US" sz="1600" dirty="0"/>
              <a:t>with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low coverage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no tracking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Long </a:t>
            </a:r>
            <a:r>
              <a:rPr lang="en-US" sz="1600" dirty="0"/>
              <a:t>turn around time of sample transport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6847" y="3502696"/>
            <a:ext cx="2607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Poorly optimized work flow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Shortage of human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Insufficient testing capacity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Insufficient 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Reagent </a:t>
            </a:r>
            <a:r>
              <a:rPr lang="en-US" sz="1600" dirty="0"/>
              <a:t>stock out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Equipment maintenance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Long turn around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Ineffective laboratory clinic interface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28087" y="3456529"/>
            <a:ext cx="2229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Lack of or poor compliance to guidelines to use results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Lack of differentiated care models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Stock out of ARVs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151915" y="3580890"/>
            <a:ext cx="0" cy="278985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14115" y="3580890"/>
            <a:ext cx="0" cy="278985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02280" y="3580890"/>
            <a:ext cx="0" cy="278985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28087" y="3540545"/>
            <a:ext cx="0" cy="278985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81409" y="0"/>
            <a:ext cx="1015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Systems issues affecting the Viral Load testing cascades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07145" y="2279031"/>
            <a:ext cx="10459539" cy="1053979"/>
            <a:chOff x="207145" y="2279031"/>
            <a:chExt cx="10459539" cy="1053979"/>
          </a:xfrm>
        </p:grpSpPr>
        <p:sp>
          <p:nvSpPr>
            <p:cNvPr id="3" name="TextBox 2"/>
            <p:cNvSpPr txBox="1"/>
            <p:nvPr/>
          </p:nvSpPr>
          <p:spPr>
            <a:xfrm>
              <a:off x="2774846" y="2520675"/>
              <a:ext cx="1990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Sample referral</a:t>
              </a:r>
            </a:p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 system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20705" y="2489523"/>
              <a:ext cx="1990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Laboratory </a:t>
              </a:r>
            </a:p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Clinic interface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58870" y="2511344"/>
              <a:ext cx="1990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accent1">
                      <a:lumMod val="50000"/>
                    </a:schemeClr>
                  </a:solidFill>
                </a:rPr>
                <a:t>Q</a:t>
              </a:r>
              <a:r>
                <a:rPr lang="en-US" sz="1600" b="1" baseline="30000" dirty="0" err="1">
                  <a:solidFill>
                    <a:schemeClr val="accent1">
                      <a:lumMod val="50000"/>
                    </a:schemeClr>
                  </a:solidFill>
                </a:rPr>
                <a:t>ty</a:t>
              </a: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 management systems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53841" y="2502013"/>
              <a:ext cx="1207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Supply chain</a:t>
              </a:r>
            </a:p>
            <a:p>
              <a:pPr algn="ctr"/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9487" y="2489523"/>
              <a:ext cx="114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Policy 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&amp; regulation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77063" y="2502013"/>
              <a:ext cx="13896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Workforce</a:t>
              </a:r>
            </a:p>
          </p:txBody>
        </p:sp>
        <p:pic>
          <p:nvPicPr>
            <p:cNvPr id="48" name="Picture 47" descr="File:Spur &lt;strong&gt;gears&lt;/strong&gt; &lt;strong&gt;animation&lt;/strong&gt;.gif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45" y="2279031"/>
              <a:ext cx="1756169" cy="987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LOBAL HEALTH CORPS\AppData\Local\Microsoft\Windows\Temporary Internet Files\Content.Outlook\BZH0VK4Q\JINJA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02" y="2123315"/>
            <a:ext cx="3563521" cy="27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052" y="971611"/>
            <a:ext cx="552337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cs typeface="Arial"/>
              </a:rPr>
              <a:t>GIS-mapping of facilities and road network a </a:t>
            </a:r>
            <a:r>
              <a:rPr lang="en-US" sz="2000" dirty="0">
                <a:cs typeface="Arial"/>
              </a:rPr>
              <a:t>30 to 40km </a:t>
            </a:r>
            <a:r>
              <a:rPr lang="en-US" sz="2000" dirty="0" smtClean="0">
                <a:cs typeface="Arial"/>
              </a:rPr>
              <a:t>radius around the hub</a:t>
            </a:r>
            <a:endParaRPr lang="en-US" sz="2000" dirty="0"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25102" y="4826675"/>
            <a:ext cx="3563521" cy="20313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cs typeface="Arial"/>
              </a:rPr>
              <a:t>Rider reaches </a:t>
            </a:r>
            <a:r>
              <a:rPr lang="en-US" dirty="0">
                <a:cs typeface="Arial"/>
              </a:rPr>
              <a:t>each </a:t>
            </a:r>
            <a:r>
              <a:rPr lang="en-US" dirty="0" smtClean="0">
                <a:cs typeface="Arial"/>
              </a:rPr>
              <a:t>of </a:t>
            </a:r>
            <a:r>
              <a:rPr lang="en-US" dirty="0">
                <a:cs typeface="Arial"/>
              </a:rPr>
              <a:t>the 20 to 30 health facilities under the hub catchment at least once a </a:t>
            </a:r>
            <a:r>
              <a:rPr lang="en-US" dirty="0" smtClean="0">
                <a:cs typeface="Arial"/>
              </a:rPr>
              <a:t>week, 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dirty="0"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dirty="0">
                <a:cs typeface="Arial"/>
              </a:rPr>
              <a:t>At each </a:t>
            </a:r>
            <a:r>
              <a:rPr lang="en-US" dirty="0" smtClean="0">
                <a:cs typeface="Arial"/>
              </a:rPr>
              <a:t>visit: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cs typeface="Arial"/>
              </a:rPr>
              <a:t>samples pick up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/>
              </a:rPr>
              <a:t>r</a:t>
            </a:r>
            <a:r>
              <a:rPr lang="en-US" dirty="0" smtClean="0">
                <a:cs typeface="Arial"/>
              </a:rPr>
              <a:t>esults drop off </a:t>
            </a:r>
            <a:endParaRPr lang="en-US" dirty="0"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1" y="1656440"/>
            <a:ext cx="4469792" cy="441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9510" y="3554964"/>
            <a:ext cx="3304826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100 hubs </a:t>
            </a:r>
            <a:r>
              <a:rPr lang="en-US" dirty="0" smtClean="0"/>
              <a:t>reaching 2500 </a:t>
            </a:r>
            <a:r>
              <a:rPr lang="en-US" dirty="0"/>
              <a:t>to 3000 health facilities </a:t>
            </a:r>
            <a:endParaRPr lang="en-US" dirty="0" smtClean="0"/>
          </a:p>
          <a:p>
            <a:pPr algn="ctr">
              <a:defRPr/>
            </a:pPr>
            <a:r>
              <a:rPr lang="en-US" dirty="0" smtClean="0"/>
              <a:t>~</a:t>
            </a:r>
            <a:r>
              <a:rPr lang="en-US" sz="3200" dirty="0" smtClean="0"/>
              <a:t>90% coverage</a:t>
            </a:r>
            <a:endParaRPr lang="en-US" dirty="0" smtClean="0"/>
          </a:p>
          <a:p>
            <a:pPr algn="ctr">
              <a:defRPr/>
            </a:pPr>
            <a:r>
              <a:rPr lang="en-US" sz="2800" dirty="0" smtClean="0"/>
              <a:t>~62 % cost savings</a:t>
            </a:r>
            <a:endParaRPr lang="en-US" sz="2800" dirty="0"/>
          </a:p>
          <a:p>
            <a:pPr>
              <a:lnSpc>
                <a:spcPct val="70000"/>
              </a:lnSpc>
              <a:defRPr/>
            </a:pPr>
            <a:endParaRPr lang="en-US" dirty="0"/>
          </a:p>
        </p:txBody>
      </p:sp>
      <p:pic>
        <p:nvPicPr>
          <p:cNvPr id="11" name="Picture 10" descr="Arrow PNG Transparent Images | PNG A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0941">
            <a:off x="3645222" y="1363994"/>
            <a:ext cx="4224536" cy="2674625"/>
          </a:xfrm>
          <a:prstGeom prst="rect">
            <a:avLst/>
          </a:prstGeom>
        </p:spPr>
      </p:pic>
      <p:pic>
        <p:nvPicPr>
          <p:cNvPr id="12" name="Picture 11" descr="Arrow PNG Transparent Images | PNG Al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5784">
            <a:off x="2794854" y="3777244"/>
            <a:ext cx="1840275" cy="11651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34214"/>
            <a:ext cx="12192000" cy="1008667"/>
          </a:xfrm>
          <a:prstGeom prst="rect">
            <a:avLst/>
          </a:prstGeom>
          <a:solidFill>
            <a:srgbClr val="C0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5050052"/>
            <a:ext cx="7708553" cy="1760079"/>
            <a:chOff x="0" y="5050052"/>
            <a:chExt cx="7708553" cy="1760079"/>
          </a:xfrm>
        </p:grpSpPr>
        <p:sp>
          <p:nvSpPr>
            <p:cNvPr id="14" name="TextBox 13"/>
            <p:cNvSpPr txBox="1"/>
            <p:nvPr/>
          </p:nvSpPr>
          <p:spPr>
            <a:xfrm>
              <a:off x="2151721" y="5146165"/>
              <a:ext cx="5556832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Model and best practices exported to Sierra Leone </a:t>
              </a:r>
              <a:endParaRPr lang="en-US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98" y="5050052"/>
              <a:ext cx="1386734" cy="138673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0" y="6471577"/>
              <a:ext cx="2925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Charles </a:t>
              </a:r>
              <a:r>
                <a:rPr lang="en-US" sz="1600" dirty="0" err="1" smtClean="0"/>
                <a:t>Kiyaga|ASLM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9185" y="-40491"/>
            <a:ext cx="11445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good sample referral system increases the testing coverage of the laboratory network – 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8"/>
          <a:srcRect l="20053" t="17927" r="20900" b="56569"/>
          <a:stretch/>
        </p:blipFill>
        <p:spPr bwMode="auto">
          <a:xfrm>
            <a:off x="2151721" y="5502735"/>
            <a:ext cx="5556832" cy="1355266"/>
          </a:xfrm>
          <a:prstGeom prst="rect">
            <a:avLst/>
          </a:prstGeom>
          <a:ln w="2222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9"/>
          <a:srcRect l="1485" t="18327" r="22431" b="43650"/>
          <a:stretch/>
        </p:blipFill>
        <p:spPr bwMode="auto">
          <a:xfrm>
            <a:off x="5636034" y="512398"/>
            <a:ext cx="5080249" cy="1156439"/>
          </a:xfrm>
          <a:prstGeom prst="rect">
            <a:avLst/>
          </a:prstGeom>
          <a:ln w="317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201735" y="1584507"/>
            <a:ext cx="2572524" cy="116955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Haiti ~1</a:t>
            </a:r>
            <a:r>
              <a:rPr lang="en-US" sz="2800" dirty="0" smtClean="0"/>
              <a:t>82% ART </a:t>
            </a:r>
            <a:endParaRPr lang="en-US" sz="1600" dirty="0" smtClean="0"/>
          </a:p>
          <a:p>
            <a:pPr algn="ctr">
              <a:defRPr/>
            </a:pPr>
            <a:r>
              <a:rPr lang="en-US" sz="2400" dirty="0" smtClean="0"/>
              <a:t>Enrolment in 6 m</a:t>
            </a:r>
          </a:p>
          <a:p>
            <a:pPr algn="ctr">
              <a:defRPr/>
            </a:pPr>
            <a:r>
              <a:rPr lang="en-ZA" b="1" dirty="0" err="1" smtClean="0"/>
              <a:t>Fonjungo</a:t>
            </a:r>
            <a:r>
              <a:rPr lang="en-ZA" b="1" dirty="0" smtClean="0"/>
              <a:t> et al,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1458</Words>
  <Application>Microsoft Office PowerPoint</Application>
  <PresentationFormat>Widescreen</PresentationFormat>
  <Paragraphs>346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PowerPoint Presentation</vt:lpstr>
      <vt:lpstr>Outline</vt:lpstr>
      <vt:lpstr>Lab testing is needed to “differentiate” patients </vt:lpstr>
      <vt:lpstr>Viral Load testing is often the gateway to DSD for stable patients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LabCop shares ‘recipes’ as opposed to ‘menus’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Pascale Ondoa | ASLM</dc:creator>
  <cp:lastModifiedBy>anafi</cp:lastModifiedBy>
  <cp:revision>136</cp:revision>
  <dcterms:created xsi:type="dcterms:W3CDTF">2018-05-27T18:50:11Z</dcterms:created>
  <dcterms:modified xsi:type="dcterms:W3CDTF">2018-07-23T09:18:30Z</dcterms:modified>
</cp:coreProperties>
</file>